
<file path=[Content_Types].xml><?xml version="1.0" encoding="utf-8"?>
<Types xmlns="http://schemas.openxmlformats.org/package/2006/content-types">
  <Default Extension="fntdata" ContentType="application/x-fontdata"/>
  <Default Extension="jpg" ContentType="image/pn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media/image45.jpg" ContentType="image/jpeg"/>
  <Override PartName="/ppt/media/image46.jpg" ContentType="image/jpeg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60" r:id="rId2"/>
  </p:sldMasterIdLst>
  <p:notesMasterIdLst>
    <p:notesMasterId r:id="rId25"/>
  </p:notesMasterIdLst>
  <p:sldIdLst>
    <p:sldId id="256" r:id="rId3"/>
    <p:sldId id="257" r:id="rId4"/>
    <p:sldId id="267" r:id="rId5"/>
    <p:sldId id="288" r:id="rId6"/>
    <p:sldId id="286" r:id="rId7"/>
    <p:sldId id="265" r:id="rId8"/>
    <p:sldId id="266" r:id="rId9"/>
    <p:sldId id="273" r:id="rId10"/>
    <p:sldId id="292" r:id="rId11"/>
    <p:sldId id="275" r:id="rId12"/>
    <p:sldId id="276" r:id="rId13"/>
    <p:sldId id="277" r:id="rId14"/>
    <p:sldId id="270" r:id="rId15"/>
    <p:sldId id="271" r:id="rId16"/>
    <p:sldId id="279" r:id="rId17"/>
    <p:sldId id="272" r:id="rId18"/>
    <p:sldId id="264" r:id="rId19"/>
    <p:sldId id="268" r:id="rId20"/>
    <p:sldId id="284" r:id="rId21"/>
    <p:sldId id="294" r:id="rId22"/>
    <p:sldId id="287" r:id="rId23"/>
    <p:sldId id="262" r:id="rId24"/>
  </p:sldIdLst>
  <p:sldSz cx="12192000" cy="6858000"/>
  <p:notesSz cx="6858000" cy="9144000"/>
  <p:embeddedFontLst>
    <p:embeddedFont>
      <p:font typeface="KoPubWorld돋움체 Light" panose="020B0600000101010101" charset="-127"/>
      <p:regular r:id="rId26"/>
    </p:embeddedFont>
    <p:embeddedFont>
      <p:font typeface="맑은 고딕" panose="020B0503020000020004" pitchFamily="50" charset="-127"/>
      <p:regular r:id="rId27"/>
      <p:bold r:id="rId2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2F2"/>
    <a:srgbClr val="D0CECE"/>
    <a:srgbClr val="BFBFBF"/>
    <a:srgbClr val="FDD7F5"/>
    <a:srgbClr val="FBB7EC"/>
    <a:srgbClr val="F8CBAD"/>
    <a:srgbClr val="DAE3F3"/>
    <a:srgbClr val="595959"/>
    <a:srgbClr val="7F7F7F"/>
    <a:srgbClr val="A6A6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790" autoAdjust="0"/>
    <p:restoredTop sz="94281" autoAdjust="0"/>
  </p:normalViewPr>
  <p:slideViewPr>
    <p:cSldViewPr snapToGrid="0">
      <p:cViewPr varScale="1">
        <p:scale>
          <a:sx n="102" d="100"/>
          <a:sy n="102" d="100"/>
        </p:scale>
        <p:origin x="120" y="3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1.fntdata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font" Target="fonts/font3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font" Target="fonts/font2.fntdata"/><Relationship Id="rId30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0" i="0" u="none" strike="noStrike" kern="1200" spc="0" baseline="0">
                <a:solidFill>
                  <a:srgbClr val="969696"/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800" b="1" dirty="0"/>
              <a:t>기존에 사용하는 애플리케이션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spc="0" baseline="0">
              <a:solidFill>
                <a:srgbClr val="969696"/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기존에 사용하는 애플리케이션</c:v>
                </c:pt>
              </c:strCache>
            </c:strRef>
          </c:tx>
          <c:spPr>
            <a:ln>
              <a:solidFill>
                <a:schemeClr val="tx1"/>
              </a:solidFill>
            </a:ln>
          </c:spPr>
          <c:dPt>
            <c:idx val="0"/>
            <c:bubble3D val="0"/>
            <c:spPr>
              <a:solidFill>
                <a:srgbClr val="7F6000">
                  <a:alpha val="30196"/>
                </a:srgbClr>
              </a:solidFill>
              <a:ln w="19050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2370-48CF-A61D-13B3C51C12D2}"/>
              </c:ext>
            </c:extLst>
          </c:dPt>
          <c:dPt>
            <c:idx val="1"/>
            <c:bubble3D val="0"/>
            <c:spPr>
              <a:solidFill>
                <a:srgbClr val="4472C4">
                  <a:alpha val="30196"/>
                </a:srgbClr>
              </a:solidFill>
              <a:ln w="19050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2370-48CF-A61D-13B3C51C12D2}"/>
              </c:ext>
            </c:extLst>
          </c:dPt>
          <c:dPt>
            <c:idx val="2"/>
            <c:bubble3D val="0"/>
            <c:spPr>
              <a:solidFill>
                <a:srgbClr val="70AD47">
                  <a:alpha val="30196"/>
                </a:srgbClr>
              </a:solidFill>
              <a:ln w="19050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2370-48CF-A61D-13B3C51C12D2}"/>
              </c:ext>
            </c:extLst>
          </c:dPt>
          <c:dPt>
            <c:idx val="3"/>
            <c:bubble3D val="0"/>
            <c:spPr>
              <a:solidFill>
                <a:srgbClr val="3B3838">
                  <a:alpha val="20000"/>
                </a:srgbClr>
              </a:solidFill>
              <a:ln w="19050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2370-48CF-A61D-13B3C51C12D2}"/>
              </c:ext>
            </c:extLst>
          </c:dPt>
          <c:cat>
            <c:strRef>
              <c:f>Sheet1!$A$2:$A$5</c:f>
              <c:strCache>
                <c:ptCount val="4"/>
                <c:pt idx="0">
                  <c:v>카카오톡</c:v>
                </c:pt>
                <c:pt idx="1">
                  <c:v>기타</c:v>
                </c:pt>
                <c:pt idx="2">
                  <c:v>네이버밴드</c:v>
                </c:pt>
                <c:pt idx="3">
                  <c:v>페이스북</c:v>
                </c:pt>
              </c:strCache>
            </c:strRef>
          </c:cat>
          <c:val>
            <c:numRef>
              <c:f>Sheet1!$B$2:$B$5</c:f>
              <c:numCache>
                <c:formatCode>0.00%</c:formatCode>
                <c:ptCount val="4"/>
                <c:pt idx="0" formatCode="0%">
                  <c:v>0.46150000000000002</c:v>
                </c:pt>
                <c:pt idx="1">
                  <c:v>1.2800000000000001E-2</c:v>
                </c:pt>
                <c:pt idx="2">
                  <c:v>0.26919999999999999</c:v>
                </c:pt>
                <c:pt idx="3">
                  <c:v>0.25600000000000001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370-48CF-A61D-13B3C51C12D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rgbClr val="969696"/>
          </a:solidFill>
        </a:defRPr>
      </a:pPr>
      <a:endParaRPr lang="ko-KR"/>
    </a:p>
  </c:txPr>
  <c:externalData r:id="rId3">
    <c:autoUpdate val="0"/>
  </c:externalData>
  <c:userShapes r:id="rId4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필요</c:v>
                </c:pt>
              </c:strCache>
            </c:strRef>
          </c:tx>
          <c:spPr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단체 메시지</c:v>
                </c:pt>
                <c:pt idx="1">
                  <c:v>일정관리</c:v>
                </c:pt>
                <c:pt idx="2">
                  <c:v>용품 관리</c:v>
                </c:pt>
                <c:pt idx="3">
                  <c:v>소규모 그룹</c:v>
                </c:pt>
                <c:pt idx="4">
                  <c:v>소셜 연동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38</c:v>
                </c:pt>
                <c:pt idx="1">
                  <c:v>30</c:v>
                </c:pt>
                <c:pt idx="2">
                  <c:v>31</c:v>
                </c:pt>
                <c:pt idx="3">
                  <c:v>33</c:v>
                </c:pt>
                <c:pt idx="4">
                  <c:v>38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3DD-4FD6-9882-A11ED8FA72A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불필요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단체 메시지</c:v>
                </c:pt>
                <c:pt idx="1">
                  <c:v>일정관리</c:v>
                </c:pt>
                <c:pt idx="2">
                  <c:v>용품 관리</c:v>
                </c:pt>
                <c:pt idx="3">
                  <c:v>소규모 그룹</c:v>
                </c:pt>
                <c:pt idx="4">
                  <c:v>소셜 연동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6</c:v>
                </c:pt>
                <c:pt idx="1">
                  <c:v>14</c:v>
                </c:pt>
                <c:pt idx="2">
                  <c:v>13</c:v>
                </c:pt>
                <c:pt idx="3">
                  <c:v>11</c:v>
                </c:pt>
                <c:pt idx="4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3DD-4FD6-9882-A11ED8FA72A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0"/>
        <c:overlap val="-27"/>
        <c:axId val="1879548991"/>
        <c:axId val="1795375391"/>
      </c:barChart>
      <c:catAx>
        <c:axId val="1879548991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795375391"/>
        <c:crosses val="autoZero"/>
        <c:auto val="1"/>
        <c:lblAlgn val="ctr"/>
        <c:lblOffset val="100"/>
        <c:noMultiLvlLbl val="0"/>
      </c:catAx>
      <c:valAx>
        <c:axId val="1795375391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187954899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7.6696927525647749E-3"/>
          <c:y val="1.1344539070075916E-2"/>
          <c:w val="0.22148390732204204"/>
          <c:h val="6.880173352740769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기존에 사용하는 애플리케이션</c:v>
                </c:pt>
              </c:strCache>
            </c:strRef>
          </c:tx>
          <c:spPr>
            <a:ln>
              <a:solidFill>
                <a:schemeClr val="tx1"/>
              </a:solidFill>
            </a:ln>
          </c:spPr>
          <c:dPt>
            <c:idx val="0"/>
            <c:bubble3D val="0"/>
            <c:spPr>
              <a:solidFill>
                <a:srgbClr val="3B3838">
                  <a:alpha val="80000"/>
                </a:srgbClr>
              </a:solidFill>
              <a:ln w="19050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696C-431C-821D-A757715F7936}"/>
              </c:ext>
            </c:extLst>
          </c:dPt>
          <c:dPt>
            <c:idx val="1"/>
            <c:bubble3D val="0"/>
            <c:spPr>
              <a:solidFill>
                <a:schemeClr val="accent1">
                  <a:alpha val="30196"/>
                </a:schemeClr>
              </a:solidFill>
              <a:ln w="19050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696C-431C-821D-A757715F7936}"/>
              </c:ext>
            </c:extLst>
          </c:dPt>
          <c:dPt>
            <c:idx val="2"/>
            <c:bubble3D val="0"/>
            <c:spPr>
              <a:solidFill>
                <a:schemeClr val="accent2">
                  <a:lumMod val="50000"/>
                  <a:alpha val="30196"/>
                </a:schemeClr>
              </a:solidFill>
              <a:ln w="19050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696C-431C-821D-A757715F7936}"/>
              </c:ext>
            </c:extLst>
          </c:dPt>
          <c:dPt>
            <c:idx val="3"/>
            <c:bubble3D val="0"/>
            <c:spPr>
              <a:solidFill>
                <a:srgbClr val="92D050">
                  <a:alpha val="20000"/>
                </a:srgbClr>
              </a:solidFill>
              <a:ln w="19050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696C-431C-821D-A757715F7936}"/>
              </c:ext>
            </c:extLst>
          </c:dPt>
          <c:dPt>
            <c:idx val="4"/>
            <c:bubble3D val="0"/>
            <c:spPr>
              <a:solidFill>
                <a:schemeClr val="tx1">
                  <a:lumMod val="50000"/>
                  <a:lumOff val="50000"/>
                </a:schemeClr>
              </a:solidFill>
              <a:ln w="19050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A-696C-431C-821D-A757715F7936}"/>
              </c:ext>
            </c:extLst>
          </c:dPt>
          <c:dPt>
            <c:idx val="5"/>
            <c:bubble3D val="0"/>
            <c:spPr>
              <a:solidFill>
                <a:schemeClr val="bg2">
                  <a:lumMod val="90000"/>
                </a:schemeClr>
              </a:solidFill>
              <a:ln w="19050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696C-431C-821D-A757715F7936}"/>
              </c:ext>
            </c:extLst>
          </c:dPt>
          <c:cat>
            <c:strRef>
              <c:f>Sheet1!$A$2:$A$7</c:f>
              <c:strCache>
                <c:ptCount val="6"/>
                <c:pt idx="0">
                  <c:v>무료</c:v>
                </c:pt>
                <c:pt idx="1">
                  <c:v>1,000~ 2,500원</c:v>
                </c:pt>
                <c:pt idx="2">
                  <c:v>2,500 ~ 4,000</c:v>
                </c:pt>
                <c:pt idx="3">
                  <c:v>4,000 ~ 5,500</c:v>
                </c:pt>
                <c:pt idx="4">
                  <c:v>10,000원 이상</c:v>
                </c:pt>
                <c:pt idx="5">
                  <c:v>잘 모르겠다</c:v>
                </c:pt>
              </c:strCache>
            </c:strRef>
          </c:cat>
          <c:val>
            <c:numRef>
              <c:f>Sheet1!$B$2:$B$7</c:f>
              <c:numCache>
                <c:formatCode>0_);[Red]\(0\)</c:formatCode>
                <c:ptCount val="6"/>
                <c:pt idx="0">
                  <c:v>6</c:v>
                </c:pt>
                <c:pt idx="1">
                  <c:v>12</c:v>
                </c:pt>
                <c:pt idx="2">
                  <c:v>12</c:v>
                </c:pt>
                <c:pt idx="3">
                  <c:v>8</c:v>
                </c:pt>
                <c:pt idx="4">
                  <c:v>4</c:v>
                </c:pt>
                <c:pt idx="5">
                  <c:v>36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696C-431C-821D-A757715F793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rgbClr val="969696"/>
          </a:solidFill>
        </a:defRPr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0.55913</cdr:x>
      <cdr:y>0.51084</cdr:y>
    </cdr:from>
    <cdr:to>
      <cdr:x>0.73367</cdr:x>
      <cdr:y>0.71529</cdr:y>
    </cdr:to>
    <cdr:sp macro="" textlink="">
      <cdr:nvSpPr>
        <cdr:cNvPr id="3" name="TextBox 2">
          <a:extLst xmlns:a="http://schemas.openxmlformats.org/drawingml/2006/main">
            <a:ext uri="{FF2B5EF4-FFF2-40B4-BE49-F238E27FC236}">
              <a16:creationId xmlns:a16="http://schemas.microsoft.com/office/drawing/2014/main" id="{9682B8E1-DB62-46DB-8194-15EF567559AE}"/>
            </a:ext>
          </a:extLst>
        </cdr:cNvPr>
        <cdr:cNvSpPr txBox="1"/>
      </cdr:nvSpPr>
      <cdr:spPr>
        <a:xfrm xmlns:a="http://schemas.openxmlformats.org/drawingml/2006/main">
          <a:off x="3535096" y="2284745"/>
          <a:ext cx="1103477" cy="9144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pPr algn="ctr"/>
          <a:r>
            <a:rPr lang="ko-KR" altLang="en-US" sz="1500"/>
            <a:t>카카오톡</a:t>
          </a:r>
          <a:br>
            <a:rPr lang="en-US" altLang="ko-KR" sz="1500"/>
          </a:br>
          <a:r>
            <a:rPr lang="en-US" altLang="ko-KR" sz="1500"/>
            <a:t>(46.15%)</a:t>
          </a:r>
          <a:endParaRPr lang="ko-KR" altLang="en-US" sz="1500"/>
        </a:p>
      </cdr:txBody>
    </cdr:sp>
  </cdr:relSizeAnchor>
  <cdr:relSizeAnchor xmlns:cdr="http://schemas.openxmlformats.org/drawingml/2006/chartDrawing">
    <cdr:from>
      <cdr:x>0.32713</cdr:x>
      <cdr:y>0.74309</cdr:y>
    </cdr:from>
    <cdr:to>
      <cdr:x>0.50167</cdr:x>
      <cdr:y>0.94477</cdr:y>
    </cdr:to>
    <cdr:sp macro="" textlink="">
      <cdr:nvSpPr>
        <cdr:cNvPr id="4" name="TextBox 1">
          <a:extLst xmlns:a="http://schemas.openxmlformats.org/drawingml/2006/main">
            <a:ext uri="{FF2B5EF4-FFF2-40B4-BE49-F238E27FC236}">
              <a16:creationId xmlns:a16="http://schemas.microsoft.com/office/drawing/2014/main" id="{462CF7FE-6251-4EE5-80E9-8147090F6EA0}"/>
            </a:ext>
          </a:extLst>
        </cdr:cNvPr>
        <cdr:cNvSpPr txBox="1"/>
      </cdr:nvSpPr>
      <cdr:spPr>
        <a:xfrm xmlns:a="http://schemas.openxmlformats.org/drawingml/2006/main">
          <a:off x="2068282" y="3323486"/>
          <a:ext cx="1103478" cy="902006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non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ko-KR" altLang="en-US" sz="1500"/>
            <a:t>페이스북</a:t>
          </a:r>
          <a:br>
            <a:rPr lang="en-US" altLang="ko-KR" sz="1500"/>
          </a:br>
          <a:r>
            <a:rPr lang="en-US" altLang="ko-KR" sz="1500"/>
            <a:t>(25.60%)</a:t>
          </a:r>
          <a:endParaRPr lang="ko-KR" altLang="en-US" sz="1500"/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711FB593-5333-4C5F-BD89-1AE964CC97B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7E42085-AF33-4FF3-BDEC-C0AC21347A2A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E0DA82-B14C-4BA5-87F2-549073915494}" type="datetimeFigureOut">
              <a:rPr lang="ko-KR" altLang="en-US" smtClean="0"/>
              <a:t>2019-09-01</a:t>
            </a:fld>
            <a:endParaRPr lang="ko-KR" altLang="en-US"/>
          </a:p>
        </p:txBody>
      </p:sp>
      <p:sp>
        <p:nvSpPr>
          <p:cNvPr id="4" name="슬라이드 이미지 개체 틀 3">
            <a:extLst>
              <a:ext uri="{FF2B5EF4-FFF2-40B4-BE49-F238E27FC236}">
                <a16:creationId xmlns:a16="http://schemas.microsoft.com/office/drawing/2014/main" id="{86C6539F-0CD9-4AE3-A23E-586CA5D8E83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>
            <a:extLst>
              <a:ext uri="{FF2B5EF4-FFF2-40B4-BE49-F238E27FC236}">
                <a16:creationId xmlns:a16="http://schemas.microsoft.com/office/drawing/2014/main" id="{13F83742-53A3-47A2-8F48-045A791824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0605E35-BED2-442F-9367-B03B1BE76B6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D4CB768-C4BB-4614-B0D9-5F302A3479A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008313-8685-415B-94DC-CB01750FA195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[ </a:t>
            </a:r>
            <a:r>
              <a:rPr lang="ko-KR" altLang="en-US"/>
              <a:t>주</a:t>
            </a:r>
            <a:r>
              <a:rPr lang="en-US" altLang="ko-KR"/>
              <a:t>52</a:t>
            </a:r>
            <a:r>
              <a:rPr lang="ko-KR" altLang="en-US"/>
              <a:t>시간 근무제 정착으로 퇴근시간 뒤 여가산업이 뜬다 </a:t>
            </a:r>
            <a:r>
              <a:rPr lang="en-US" altLang="ko-KR"/>
              <a:t>] </a:t>
            </a:r>
          </a:p>
          <a:p>
            <a:endParaRPr lang="en-US" altLang="ko-KR"/>
          </a:p>
          <a:p>
            <a:r>
              <a:rPr lang="ko-KR" altLang="en-US"/>
              <a:t> 취미모임 플랫폼 </a:t>
            </a:r>
            <a:r>
              <a:rPr lang="en-US" altLang="ko-KR"/>
              <a:t>'</a:t>
            </a:r>
            <a:r>
              <a:rPr lang="ko-KR" altLang="en-US"/>
              <a:t>이교시</a:t>
            </a:r>
            <a:r>
              <a:rPr lang="en-US" altLang="ko-KR"/>
              <a:t>'</a:t>
            </a:r>
            <a:r>
              <a:rPr lang="ko-KR" altLang="en-US"/>
              <a:t>에 따르면 주 </a:t>
            </a:r>
            <a:r>
              <a:rPr lang="en-US" altLang="ko-KR"/>
              <a:t>52</a:t>
            </a:r>
            <a:r>
              <a:rPr lang="ko-KR" altLang="en-US"/>
              <a:t>시간 근무제가 점차 자리를 잡아가면서 회원 수가 매달 </a:t>
            </a:r>
            <a:r>
              <a:rPr lang="en-US" altLang="ko-KR"/>
              <a:t>20% </a:t>
            </a:r>
            <a:r>
              <a:rPr lang="ko-KR" altLang="en-US"/>
              <a:t>이상 빠르게 증가하고 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en-US" altLang="ko-KR"/>
              <a:t>BC</a:t>
            </a:r>
            <a:r>
              <a:rPr lang="ko-KR" altLang="en-US"/>
              <a:t>카드의 </a:t>
            </a:r>
            <a:r>
              <a:rPr lang="en-US" altLang="ko-KR"/>
              <a:t>8</a:t>
            </a:r>
            <a:r>
              <a:rPr lang="ko-KR" altLang="en-US"/>
              <a:t>월</a:t>
            </a:r>
            <a:r>
              <a:rPr lang="en-US" altLang="ko-KR"/>
              <a:t>19</a:t>
            </a:r>
            <a:r>
              <a:rPr lang="ko-KR" altLang="en-US"/>
              <a:t>일부터 </a:t>
            </a:r>
            <a:r>
              <a:rPr lang="en-US" altLang="ko-KR"/>
              <a:t>9</a:t>
            </a:r>
            <a:r>
              <a:rPr lang="ko-KR" altLang="en-US"/>
              <a:t>월</a:t>
            </a:r>
            <a:r>
              <a:rPr lang="en-US" altLang="ko-KR"/>
              <a:t>15</a:t>
            </a:r>
            <a:r>
              <a:rPr lang="ko-KR" altLang="en-US"/>
              <a:t>일까지 가맹점 매출 빅데이터 분석 결과에 따르면 서울시 여가 활동 관련 업종의 매출이 전년 동기간 대비 평균 </a:t>
            </a:r>
            <a:r>
              <a:rPr lang="en-US" altLang="ko-KR"/>
              <a:t>9.2% </a:t>
            </a:r>
            <a:r>
              <a:rPr lang="ko-KR" altLang="en-US"/>
              <a:t>증가됐다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pPr fontAlgn="ctr"/>
            <a:r>
              <a:rPr lang="ko-KR" altLang="en-US"/>
              <a:t>지난해부터 불기 시작한 워라밸 열풍에 근무시간 단축이 더해지면서 직장인들이 적극적으로 자기 계발이나 취미 생활에 나서고 있다</a:t>
            </a:r>
            <a:r>
              <a:rPr lang="en-US" altLang="ko-KR"/>
              <a:t>.</a:t>
            </a:r>
          </a:p>
          <a:p>
            <a:pPr fontAlgn="ctr"/>
            <a:r>
              <a:rPr lang="ko-KR" altLang="en-US"/>
              <a:t>전과 비교해 두드러지는 차이 중 하나는 취미 생활을 위한 각종 모임이 눈에 띄게 늘고 있다는 점이다</a:t>
            </a:r>
            <a:r>
              <a:rPr lang="en-US" altLang="ko-KR"/>
              <a:t>. </a:t>
            </a:r>
            <a:r>
              <a:rPr lang="ko-KR" altLang="en-US"/>
              <a:t>문토처럼 돈을 내더라도 나와 비슷한 취미와 취향을 가진 사람과 함께하려는 직장인이 늘고 있다</a:t>
            </a:r>
            <a:r>
              <a:rPr lang="en-US" altLang="ko-KR"/>
              <a:t>. </a:t>
            </a:r>
            <a:r>
              <a:rPr lang="ko-KR" altLang="en-US"/>
              <a:t>유료 독서 토론 모임인 ‘트레바리’는 </a:t>
            </a:r>
            <a:r>
              <a:rPr lang="en-US" altLang="ko-KR"/>
              <a:t>2015</a:t>
            </a:r>
            <a:r>
              <a:rPr lang="ko-KR" altLang="en-US"/>
              <a:t>년 </a:t>
            </a:r>
            <a:r>
              <a:rPr lang="en-US" altLang="ko-KR"/>
              <a:t>8</a:t>
            </a:r>
            <a:r>
              <a:rPr lang="ko-KR" altLang="en-US"/>
              <a:t>월 생겼는데</a:t>
            </a:r>
            <a:r>
              <a:rPr lang="en-US" altLang="ko-KR"/>
              <a:t>, </a:t>
            </a:r>
            <a:r>
              <a:rPr lang="ko-KR" altLang="en-US"/>
              <a:t>지금은 누적 회원이 </a:t>
            </a:r>
            <a:r>
              <a:rPr lang="en-US" altLang="ko-KR"/>
              <a:t>1</a:t>
            </a:r>
            <a:r>
              <a:rPr lang="ko-KR" altLang="en-US"/>
              <a:t>만 명을 넘겼다</a:t>
            </a:r>
            <a:r>
              <a:rPr lang="en-US" altLang="ko-KR"/>
              <a:t>.</a:t>
            </a:r>
          </a:p>
          <a:p>
            <a:endParaRPr lang="ko-KR" altLang="en-US"/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5A1D40-D014-4045-A03D-833CC69362FA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93915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동아리 연합회를 통해 모집된 동아리</a:t>
            </a:r>
            <a:r>
              <a:rPr lang="en-US" altLang="ko-KR" dirty="0"/>
              <a:t>, </a:t>
            </a:r>
            <a:r>
              <a:rPr lang="ko-KR" altLang="en-US" dirty="0"/>
              <a:t>우리학교의 중앙동아리들</a:t>
            </a:r>
            <a:r>
              <a:rPr lang="en-US" altLang="ko-KR" dirty="0"/>
              <a:t>, </a:t>
            </a:r>
            <a:r>
              <a:rPr lang="ko-KR" altLang="en-US" dirty="0"/>
              <a:t>타학교의 동아리</a:t>
            </a:r>
            <a:r>
              <a:rPr lang="en-US" altLang="ko-KR" dirty="0"/>
              <a:t>, </a:t>
            </a:r>
            <a:r>
              <a:rPr lang="ko-KR" altLang="en-US" dirty="0"/>
              <a:t>사회의 동호회나 소모임 등 체계적이고 직관적인 관리를 필요로 하는 수요자들에게 어플을 홍보하고 사용하게 한다면 우리 앱의 자산가치는 굉장히 높아진다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D397F6-38AF-4D00-841D-798D735DD5A7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89970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4C4C8D-5E69-4E3B-9113-6CCCF865D7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BAD2A63-DB26-4E21-A28E-486496EF2F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F2516B-CACF-4B16-8DE0-EF44798963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D74D0-C08C-4FA0-B1AC-58A8B9A14615}" type="datetimeFigureOut">
              <a:rPr lang="ko-KR" altLang="en-US" smtClean="0"/>
              <a:t>2019-09-01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3CF7289-8825-45AB-AB03-DEBE7783B4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4C13490-E9C5-46F1-9316-FD2D3E453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55638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309A20-9934-42AD-BD8B-6C219EB41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A0AB2CD-1CBC-4B7B-835F-D7EC3D84C5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D50B5D7-B382-43E5-A750-46DFB0F184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D74D0-C08C-4FA0-B1AC-58A8B9A14615}" type="datetimeFigureOut">
              <a:rPr lang="ko-KR" altLang="en-US" smtClean="0"/>
              <a:t>2019-09-01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C89757E-E44A-4C7F-BFDD-2925ECF95B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E34BC8C-2F2E-4F37-8E54-476B86228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27485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1A6C105-AB24-4FE2-ADBB-D3A0B5611F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962700E-8EBB-4872-A2AF-2D460EBDD9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2DE8D5E-9F7C-417F-83E0-31F3EA888E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D74D0-C08C-4FA0-B1AC-58A8B9A14615}" type="datetimeFigureOut">
              <a:rPr lang="ko-KR" altLang="en-US" smtClean="0"/>
              <a:t>2019-09-01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DDB5587-AAC5-4CCF-8A7A-196E85B8A6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BDC317-A57D-4627-85A2-5D676C769E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59927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65E6D2-19D2-47D0-B567-AA9205235D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F1893D0-4F79-4FB5-939B-562AD6109A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C97B4C6-A841-4295-B5DA-BFBB4F74D0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956A9-8B2C-4326-8CD2-657AB56B3A10}" type="datetimeFigureOut">
              <a:rPr lang="ko-KR" altLang="en-US" smtClean="0"/>
              <a:t>2019-09-01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43405FC-669A-4B73-AED8-F571991D6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137E1D2-0780-47B2-8E2D-0FC6D4D06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E343B-7B08-4F6B-AAB2-43F67CB52B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08140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DF8C6F-3A45-40BA-854C-0100E7E47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FD76293-8528-43F6-A4E4-DD98C7C822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CBC8DD2-DF3E-442D-BD72-32E351DEA2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956A9-8B2C-4326-8CD2-657AB56B3A10}" type="datetimeFigureOut">
              <a:rPr lang="ko-KR" altLang="en-US" smtClean="0"/>
              <a:t>2019-09-01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4EE412E-F77E-4060-8C6C-4E72C849BE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7469106-237C-4614-AB43-A43E9CB12C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E343B-7B08-4F6B-AAB2-43F67CB52B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00833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2684EE-A9A0-44FD-99F8-FEADE1B25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B4D1771-B31E-457C-B828-375BAEADC5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7EF4631-DD22-41DC-8818-362BDC700F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956A9-8B2C-4326-8CD2-657AB56B3A10}" type="datetimeFigureOut">
              <a:rPr lang="ko-KR" altLang="en-US" smtClean="0"/>
              <a:t>2019-09-01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31C678B-2842-46F2-8CE9-346EF026F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3F3A8F3-F40A-4866-9B17-125D630997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E343B-7B08-4F6B-AAB2-43F67CB52B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49062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816BC5-9B65-4CE0-A35A-3009918B6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C3F1DB1-6E0C-4745-9EEB-3D8A0AD82C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1CB7042-3098-4B22-8CCD-B4BBD7026E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FFFC11B-5961-4CFB-B17B-6EBAD86BC6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956A9-8B2C-4326-8CD2-657AB56B3A10}" type="datetimeFigureOut">
              <a:rPr lang="ko-KR" altLang="en-US" smtClean="0"/>
              <a:t>2019-09-01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D6D2719-C2A0-4AAE-A9ED-BA166F92B1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B006788-5950-4BD4-9AE5-E1502A464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E343B-7B08-4F6B-AAB2-43F67CB52B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02894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E3A24E-1C2A-4E78-A63C-3D0CA6596C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D06EDCB-43BA-4DA6-89B0-1805FE8E31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C994F0E-A4D6-4CDF-8A39-1F00D7928D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1641D26-E15D-4D34-A6EA-2EF4A9F6E6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8861401-5E2F-428A-9D8C-B8101CA1F44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6D7FA39-FBF7-49C2-8DB9-ECB224CA46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956A9-8B2C-4326-8CD2-657AB56B3A10}" type="datetimeFigureOut">
              <a:rPr lang="ko-KR" altLang="en-US" smtClean="0"/>
              <a:t>2019-09-01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C8CA00F-8BC1-4A16-8BF5-995A6E76F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7147066-8663-48E1-A47D-09DE2BD8D7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E343B-7B08-4F6B-AAB2-43F67CB52B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392609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A6655D-7E88-46A8-836E-D3EEDB183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6652846-1511-4FC0-9E53-96D2C5B39E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956A9-8B2C-4326-8CD2-657AB56B3A10}" type="datetimeFigureOut">
              <a:rPr lang="ko-KR" altLang="en-US" smtClean="0"/>
              <a:t>2019-09-01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DDCC551-2456-454E-A322-01E5DC9BF2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ED28D9D-8E01-4A97-A872-1A1EC5242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E343B-7B08-4F6B-AAB2-43F67CB52B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74545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9FC28F0-2A8B-4C06-B311-96CAB68445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956A9-8B2C-4326-8CD2-657AB56B3A10}" type="datetimeFigureOut">
              <a:rPr lang="ko-KR" altLang="en-US" smtClean="0"/>
              <a:t>2019-09-01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104C912-10E2-4057-871E-F0D1CF963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A16A8AE-EDF4-4265-BF8E-255D7DD896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E343B-7B08-4F6B-AAB2-43F67CB52B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636292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F3FE37-3F6B-4D6C-9BF0-5C8305F09D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34E30C4-FA08-40D3-B924-8C2AC6B9A5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6965C4F-72C2-4D80-9F90-4D55B570C4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1932D21-B2D4-4A86-9077-3FE8CC75AC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956A9-8B2C-4326-8CD2-657AB56B3A10}" type="datetimeFigureOut">
              <a:rPr lang="ko-KR" altLang="en-US" smtClean="0"/>
              <a:t>2019-09-01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4FD22AE-26BB-4C56-9248-41D385E0BD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39768F8-61A5-481D-B3A9-9ED6DE2E1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E343B-7B08-4F6B-AAB2-43F67CB52B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27987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A4478A-95A5-44C0-9065-4A4555278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1BCCCAB-EDCB-4DEB-8829-65D9D366FE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C11A8F7-361C-4141-9B2E-FC592F1570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D74D0-C08C-4FA0-B1AC-58A8B9A14615}" type="datetimeFigureOut">
              <a:rPr lang="ko-KR" altLang="en-US" smtClean="0"/>
              <a:t>2019-09-01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246F61F-BADB-4AC2-8B69-437A3B17D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A0BD9C5-B34E-4AAB-8377-AF8DFB118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608604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7DEA30-41B5-4750-A33C-669DE62C5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CD29064-4EC9-4AC2-B731-7E868B1995E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18A2347-A35A-4BFE-82D8-DB17A40F4E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DA163A1-5334-465B-9099-7A18B435D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956A9-8B2C-4326-8CD2-657AB56B3A10}" type="datetimeFigureOut">
              <a:rPr lang="ko-KR" altLang="en-US" smtClean="0"/>
              <a:t>2019-09-01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DC590D0-A7EB-4853-8CD8-6C1B24339F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F418FAD-9E95-47DA-92EE-53C47D78B2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E343B-7B08-4F6B-AAB2-43F67CB52B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147409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88BD27-5D89-45E6-BFD7-75F4EA000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FCAF13F-F12F-4AB4-ADA1-A04683EFD0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FF355B2-D5F1-4707-BA4A-0EB156B95E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956A9-8B2C-4326-8CD2-657AB56B3A10}" type="datetimeFigureOut">
              <a:rPr lang="ko-KR" altLang="en-US" smtClean="0"/>
              <a:t>2019-09-01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FC8FDB9-B27C-4424-9350-3135E7FC9D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4516FD7-2A34-4608-BDB0-D0BF031B89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E343B-7B08-4F6B-AAB2-43F67CB52B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503432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99457D5-4411-4EC0-8F69-68E8A8284B3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2ECFC7B-A060-42B9-BB63-E5D9EF7E6D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E6F047-FF3A-4750-BAFA-D166AD4859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956A9-8B2C-4326-8CD2-657AB56B3A10}" type="datetimeFigureOut">
              <a:rPr lang="ko-KR" altLang="en-US" smtClean="0"/>
              <a:t>2019-09-01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62F44B8-A10E-43ED-9978-4F92822699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EA601C1-A059-4288-A237-B1D02DFD38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E343B-7B08-4F6B-AAB2-43F67CB52B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38678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20DAF6-D7E6-4D33-B850-54F99D2083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1A4B3E0-73A4-4A72-BA7A-63DEFF29A1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559446C-9096-480E-AB5F-B96C77FF2B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D74D0-C08C-4FA0-B1AC-58A8B9A14615}" type="datetimeFigureOut">
              <a:rPr lang="ko-KR" altLang="en-US" smtClean="0"/>
              <a:t>2019-09-01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2623449-00CF-4EFE-8DCE-37CA27A6FE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2C9618E-8D1C-42CF-A630-00AF7699B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79919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37B99E-884D-475E-B612-E0506AE15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0A59753-2F58-4F95-964D-797A923809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2F57A64-1427-4BFC-BFB0-C15D5F6906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5F5A9D4-9FB9-4B13-A7E9-CF947D2460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D74D0-C08C-4FA0-B1AC-58A8B9A14615}" type="datetimeFigureOut">
              <a:rPr lang="ko-KR" altLang="en-US" smtClean="0"/>
              <a:t>2019-09-01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7248376-A751-44FC-9DF4-10710443BE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6F4295E-4655-4EA8-8395-FEB42761C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70349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339BF5-FDEA-4F3B-BD8D-3ACD536B93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768631A-0721-4C53-8306-6649F79433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A94FC7E-4BF1-4157-933A-AC78647900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3851BD7-8624-4B07-A746-164951CCBCB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3C870E3-4F26-4A86-93E5-B0B53A8B67A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16A0566-382B-4256-8073-BA71C30696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D74D0-C08C-4FA0-B1AC-58A8B9A14615}" type="datetimeFigureOut">
              <a:rPr lang="ko-KR" altLang="en-US" smtClean="0"/>
              <a:t>2019-09-01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CA8F21B-DAF2-4455-B077-061F299C67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8D1B069-427B-4549-8046-6E907EA0D9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61281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A824B5-BF38-49E7-B4FF-F614759E5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E2D06F4-ED54-4D62-A213-DC7BE2D619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D74D0-C08C-4FA0-B1AC-58A8B9A14615}" type="datetimeFigureOut">
              <a:rPr lang="ko-KR" altLang="en-US" smtClean="0"/>
              <a:t>2019-09-01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AA152F9-C161-47C4-B2C6-F45666EB07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E32A262-DB12-4D55-9651-26E005657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30903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D220AA4-0515-47B5-8077-040C9C139D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D74D0-C08C-4FA0-B1AC-58A8B9A14615}" type="datetimeFigureOut">
              <a:rPr lang="ko-KR" altLang="en-US" smtClean="0"/>
              <a:t>2019-09-01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6AC7298-5E99-4554-A889-022EB51E72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114EAB-A7BC-42C0-9739-D44863A50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21320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945DA9-2CB4-496A-9C7C-E08DCF8B5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430DB97-54C0-468E-805F-B4AB2C1FB6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948D323-88DB-4800-9486-11F228661A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696FF92-27E8-46E9-9DC2-23FD53E586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D74D0-C08C-4FA0-B1AC-58A8B9A14615}" type="datetimeFigureOut">
              <a:rPr lang="ko-KR" altLang="en-US" smtClean="0"/>
              <a:t>2019-09-01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828E2E8-C57B-4E85-A7D5-653B911919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453D3EA-58F0-4E84-AFFA-F3D993BF61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22387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A7B7DD-1A64-41A8-9025-8BC029D6B8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54B8945-21AB-4BE7-BBAE-66923121C07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F17F580-B158-47C1-992D-3DF0D009FE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36E3F2C-31F0-46B5-A453-0A5D985749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D74D0-C08C-4FA0-B1AC-58A8B9A14615}" type="datetimeFigureOut">
              <a:rPr lang="ko-KR" altLang="en-US" smtClean="0"/>
              <a:t>2019-09-01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10FF5DD-34B8-44CD-88BD-FE01351A9E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CEC2BD0-03BB-4721-988B-B156B7556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11317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6796DA4-1717-4E96-9362-C688A577E7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56BE35E-AF86-4E40-9259-E56A78E0E0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E99C7FE-85A4-4306-9DA9-E775126747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4D74D0-C08C-4FA0-B1AC-58A8B9A14615}" type="datetimeFigureOut">
              <a:rPr lang="ko-KR" altLang="en-US" smtClean="0"/>
              <a:t>2019-09-01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E1C45BA-E608-4D32-9D6B-72C445ECF3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A1BE4C1-E047-4523-A66F-F5BB510734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9280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6255C83-0F70-4CFB-B7C9-72326C938A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03EEBC3-CE7C-4A0A-911E-F5A1802B09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8124E05-D469-4BB6-9070-07380D61C5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D956A9-8B2C-4326-8CD2-657AB56B3A10}" type="datetimeFigureOut">
              <a:rPr lang="ko-KR" altLang="en-US" smtClean="0"/>
              <a:t>2019-09-01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1A1E72B-3C37-4F14-9AF0-CA6EB688AF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240F590-9F8F-459D-90D8-AFC3EBD2EC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4E343B-7B08-4F6B-AAB2-43F67CB52B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08091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7" Type="http://schemas.microsoft.com/office/2007/relationships/hdphoto" Target="../media/hdphoto13.wdp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0.png"/><Relationship Id="rId5" Type="http://schemas.microsoft.com/office/2007/relationships/hdphoto" Target="../media/hdphoto12.wdp"/><Relationship Id="rId4" Type="http://schemas.openxmlformats.org/officeDocument/2006/relationships/image" Target="../media/image4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svg"/><Relationship Id="rId4" Type="http://schemas.openxmlformats.org/officeDocument/2006/relationships/image" Target="../media/image2.svg"/><Relationship Id="rId9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microsoft.com/office/2007/relationships/hdphoto" Target="../media/hdphoto4.wdp"/><Relationship Id="rId3" Type="http://schemas.openxmlformats.org/officeDocument/2006/relationships/image" Target="../media/image13.png"/><Relationship Id="rId7" Type="http://schemas.microsoft.com/office/2007/relationships/hdphoto" Target="../media/hdphoto2.wdp"/><Relationship Id="rId12" Type="http://schemas.openxmlformats.org/officeDocument/2006/relationships/image" Target="../media/image2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image" Target="../media/image23.png"/><Relationship Id="rId5" Type="http://schemas.microsoft.com/office/2007/relationships/hdphoto" Target="../media/hdphoto1.wdp"/><Relationship Id="rId10" Type="http://schemas.microsoft.com/office/2007/relationships/hdphoto" Target="../media/hdphoto3.wdp"/><Relationship Id="rId4" Type="http://schemas.openxmlformats.org/officeDocument/2006/relationships/image" Target="../media/image20.png"/><Relationship Id="rId9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microsoft.com/office/2007/relationships/hdphoto" Target="../media/hdphoto9.wdp"/><Relationship Id="rId3" Type="http://schemas.microsoft.com/office/2007/relationships/hdphoto" Target="../media/hdphoto5.wdp"/><Relationship Id="rId7" Type="http://schemas.microsoft.com/office/2007/relationships/hdphoto" Target="../media/hdphoto7.wdp"/><Relationship Id="rId12" Type="http://schemas.openxmlformats.org/officeDocument/2006/relationships/image" Target="../media/image3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11" Type="http://schemas.openxmlformats.org/officeDocument/2006/relationships/image" Target="../media/image30.png"/><Relationship Id="rId5" Type="http://schemas.microsoft.com/office/2007/relationships/hdphoto" Target="../media/hdphoto6.wdp"/><Relationship Id="rId10" Type="http://schemas.openxmlformats.org/officeDocument/2006/relationships/image" Target="../media/image29.png"/><Relationship Id="rId4" Type="http://schemas.openxmlformats.org/officeDocument/2006/relationships/image" Target="../media/image26.png"/><Relationship Id="rId9" Type="http://schemas.microsoft.com/office/2007/relationships/hdphoto" Target="../media/hdphoto8.wdp"/><Relationship Id="rId14" Type="http://schemas.openxmlformats.org/officeDocument/2006/relationships/image" Target="../media/image32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7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microsoft.com/office/2007/relationships/hdphoto" Target="../media/hdphoto10.wdp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D3947105-6879-445D-B76B-D5EFC8256F29}"/>
              </a:ext>
            </a:extLst>
          </p:cNvPr>
          <p:cNvSpPr txBox="1"/>
          <p:nvPr/>
        </p:nvSpPr>
        <p:spPr>
          <a:xfrm>
            <a:off x="3877921" y="2390091"/>
            <a:ext cx="443615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Target Club in </a:t>
            </a:r>
            <a:r>
              <a:rPr lang="en-US" altLang="ko-KR" sz="3000" dirty="0" err="1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DongA</a:t>
            </a:r>
            <a:endParaRPr lang="ko-KR" altLang="en-US" sz="3000" dirty="0">
              <a:ln>
                <a:solidFill>
                  <a:schemeClr val="tx1">
                    <a:alpha val="30000"/>
                  </a:schemeClr>
                </a:solidFill>
              </a:ln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A9521EC-3235-494C-93F6-585BC9C3B43E}"/>
              </a:ext>
            </a:extLst>
          </p:cNvPr>
          <p:cNvSpPr txBox="1"/>
          <p:nvPr/>
        </p:nvSpPr>
        <p:spPr>
          <a:xfrm>
            <a:off x="5383507" y="1494126"/>
            <a:ext cx="32728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n>
                  <a:solidFill>
                    <a:schemeClr val="tx1">
                      <a:alpha val="10000"/>
                    </a:scheme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</a:rPr>
              <a:t>2019 </a:t>
            </a:r>
            <a:r>
              <a:rPr lang="ko-KR" altLang="en-US" sz="1050" dirty="0">
                <a:ln>
                  <a:solidFill>
                    <a:schemeClr val="tx1">
                      <a:alpha val="10000"/>
                    </a:scheme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</a:rPr>
              <a:t>소프트웨어 프로젝트 발표자료</a:t>
            </a:r>
            <a:endParaRPr lang="en-US" altLang="ko-KR" sz="1050" dirty="0">
              <a:ln>
                <a:solidFill>
                  <a:schemeClr val="tx1">
                    <a:alpha val="10000"/>
                  </a:schemeClr>
                </a:solidFill>
              </a:ln>
              <a:latin typeface="KoPubWorld돋움체 Light" panose="00000300000000000000" pitchFamily="2" charset="-127"/>
              <a:ea typeface="KoPubWorld돋움체 Light" panose="00000300000000000000" pitchFamily="2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1D2D99A6-C3A5-455C-8184-43DACE6D4904}"/>
              </a:ext>
            </a:extLst>
          </p:cNvPr>
          <p:cNvGrpSpPr/>
          <p:nvPr/>
        </p:nvGrpSpPr>
        <p:grpSpPr>
          <a:xfrm>
            <a:off x="4337108" y="1769323"/>
            <a:ext cx="3275272" cy="88579"/>
            <a:chOff x="4337108" y="1769323"/>
            <a:chExt cx="3275272" cy="88579"/>
          </a:xfrm>
        </p:grpSpPr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F3920279-48F9-42E9-8322-AE444CC499BF}"/>
                </a:ext>
              </a:extLst>
            </p:cNvPr>
            <p:cNvCxnSpPr>
              <a:cxnSpLocks/>
            </p:cNvCxnSpPr>
            <p:nvPr/>
          </p:nvCxnSpPr>
          <p:spPr>
            <a:xfrm>
              <a:off x="4337108" y="1817467"/>
              <a:ext cx="3275272" cy="0"/>
            </a:xfrm>
            <a:prstGeom prst="line">
              <a:avLst/>
            </a:prstGeom>
            <a:solidFill>
              <a:schemeClr val="accent1">
                <a:lumMod val="50000"/>
                <a:alpha val="70000"/>
              </a:schemeClr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54FF5575-BD81-49D6-BF4F-81749C4C22BA}"/>
                </a:ext>
              </a:extLst>
            </p:cNvPr>
            <p:cNvSpPr/>
            <p:nvPr/>
          </p:nvSpPr>
          <p:spPr>
            <a:xfrm>
              <a:off x="4342384" y="1769323"/>
              <a:ext cx="633711" cy="4571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036B305E-0F6B-4B99-882A-37313EC9E4AE}"/>
                </a:ext>
              </a:extLst>
            </p:cNvPr>
            <p:cNvSpPr/>
            <p:nvPr/>
          </p:nvSpPr>
          <p:spPr>
            <a:xfrm>
              <a:off x="6978669" y="1812183"/>
              <a:ext cx="633711" cy="4571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1678EA4E-1ECE-499C-8EF4-6E3A08412561}"/>
              </a:ext>
            </a:extLst>
          </p:cNvPr>
          <p:cNvSpPr txBox="1"/>
          <p:nvPr/>
        </p:nvSpPr>
        <p:spPr>
          <a:xfrm>
            <a:off x="5957527" y="3018027"/>
            <a:ext cx="259844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동아리 관리 어플리케이션</a:t>
            </a:r>
          </a:p>
        </p:txBody>
      </p:sp>
    </p:spTree>
    <p:extLst>
      <p:ext uri="{BB962C8B-B14F-4D97-AF65-F5344CB8AC3E}">
        <p14:creationId xmlns:p14="http://schemas.microsoft.com/office/powerpoint/2010/main" val="29278985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185248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881070"/>
              <a:ext cx="1576513" cy="5794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2. </a:t>
              </a:r>
              <a:r>
                <a:rPr kumimoji="0" lang="ko-KR" altLang="en-US" sz="2000" b="0" i="0" u="none" strike="noStrike" kern="1200" cap="none" spc="0" normalizeH="0" baseline="0" noProof="0" dirty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진행</a:t>
              </a:r>
              <a:endParaRPr kumimoji="0" lang="en-US" altLang="ko-KR" sz="2000" b="0" i="0" u="none" strike="noStrike" kern="1200" cap="none" spc="0" normalizeH="0" baseline="0" noProof="0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1200" cap="none" spc="0" normalizeH="0" baseline="0" noProof="0" dirty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Task flow(1)</a:t>
              </a:r>
              <a:endParaRPr kumimoji="0" lang="ko-KR" altLang="en-US" sz="1600" b="0" i="0" u="none" strike="noStrike" kern="1200" cap="none" spc="0" normalizeH="0" baseline="0" noProof="0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1CF45E17-063C-41A3-BFF5-C580687FD87C}"/>
              </a:ext>
            </a:extLst>
          </p:cNvPr>
          <p:cNvSpPr txBox="1"/>
          <p:nvPr/>
        </p:nvSpPr>
        <p:spPr>
          <a:xfrm>
            <a:off x="2388870" y="422305"/>
            <a:ext cx="1852488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일정관리</a:t>
            </a:r>
            <a:endParaRPr kumimoji="0" lang="en-US" altLang="ko-KR" sz="1800" b="0" i="0" u="none" strike="noStrike" kern="1200" cap="none" spc="0" normalizeH="0" baseline="0" noProof="0" dirty="0">
              <a:ln>
                <a:solidFill>
                  <a:prstClr val="black">
                    <a:alpha val="3000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lvl="0" algn="ctr">
              <a:defRPr/>
            </a:pPr>
            <a:r>
              <a:rPr lang="en-US" altLang="ko-KR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Task flow</a:t>
            </a:r>
            <a:endParaRPr kumimoji="0" lang="ko-KR" altLang="en-US" sz="1800" b="0" i="0" u="none" strike="noStrike" kern="1200" cap="none" spc="0" normalizeH="0" baseline="0" noProof="0" dirty="0">
              <a:ln>
                <a:solidFill>
                  <a:prstClr val="black">
                    <a:alpha val="3000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E5C1FFC-9B07-462B-B1F9-BEEC93A6B1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50" r="10774"/>
          <a:stretch/>
        </p:blipFill>
        <p:spPr>
          <a:xfrm>
            <a:off x="2011680" y="1037107"/>
            <a:ext cx="8780934" cy="5398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7225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185248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881070"/>
              <a:ext cx="1576513" cy="5794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en-US" altLang="ko-KR" sz="2000" dirty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2. </a:t>
              </a:r>
              <a:r>
                <a:rPr lang="ko-KR" altLang="en-US" sz="2000" dirty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진행</a:t>
              </a:r>
              <a:endParaRPr lang="en-US" altLang="ko-KR" sz="2000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  <a:p>
              <a:pPr lvl="0" algn="ctr">
                <a:defRPr/>
              </a:pPr>
              <a:r>
                <a:rPr lang="en-US" altLang="ko-KR" sz="1600" dirty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Task flow(2)</a:t>
              </a:r>
              <a:endParaRPr lang="ko-KR" altLang="en-US" sz="1600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1CF45E17-063C-41A3-BFF5-C580687FD87C}"/>
              </a:ext>
            </a:extLst>
          </p:cNvPr>
          <p:cNvSpPr txBox="1"/>
          <p:nvPr/>
        </p:nvSpPr>
        <p:spPr>
          <a:xfrm>
            <a:off x="2388870" y="422305"/>
            <a:ext cx="1852488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가계부</a:t>
            </a:r>
            <a:endParaRPr kumimoji="0" lang="en-US" altLang="ko-KR" sz="1800" b="0" i="0" u="none" strike="noStrike" kern="1200" cap="none" spc="0" normalizeH="0" baseline="0" noProof="0" dirty="0">
              <a:ln>
                <a:solidFill>
                  <a:prstClr val="black">
                    <a:alpha val="3000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KoPub돋움체 Light" panose="02020603020101020101" pitchFamily="18" charset="-127"/>
              <a:ea typeface="KoPub돋움체 Light" panose="02020603020101020101" pitchFamily="18" charset="-127"/>
              <a:cs typeface="+mn-cs"/>
            </a:endParaRPr>
          </a:p>
          <a:p>
            <a:pPr lvl="0" algn="ctr">
              <a:defRPr/>
            </a:pPr>
            <a:r>
              <a:rPr lang="en-US" altLang="ko-KR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Task flow</a:t>
            </a:r>
            <a:endParaRPr kumimoji="0" lang="ko-KR" altLang="en-US" sz="1800" b="0" i="0" u="none" strike="noStrike" kern="1200" cap="none" spc="0" normalizeH="0" baseline="0" noProof="0" dirty="0">
              <a:ln>
                <a:solidFill>
                  <a:prstClr val="black">
                    <a:alpha val="3000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KoPub돋움체 Light" panose="02020603020101020101" pitchFamily="18" charset="-127"/>
              <a:ea typeface="KoPub돋움체 Light" panose="02020603020101020101" pitchFamily="18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6D162FC-C274-4924-9F48-4156003F019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>
          <a:xfrm>
            <a:off x="4241358" y="143227"/>
            <a:ext cx="3706315" cy="6571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3013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185248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881070"/>
              <a:ext cx="1576513" cy="5794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en-US" altLang="ko-KR" sz="2000" dirty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2. </a:t>
              </a:r>
              <a:r>
                <a:rPr lang="ko-KR" altLang="en-US" sz="2000" dirty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진행</a:t>
              </a:r>
              <a:endParaRPr lang="en-US" altLang="ko-KR" sz="2000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  <a:p>
              <a:pPr lvl="0" algn="ctr">
                <a:defRPr/>
              </a:pPr>
              <a:r>
                <a:rPr lang="en-US" altLang="ko-KR" sz="1600" dirty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Task flow(3)</a:t>
              </a:r>
              <a:endParaRPr lang="ko-KR" altLang="en-US" sz="1600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1CF45E17-063C-41A3-BFF5-C580687FD87C}"/>
              </a:ext>
            </a:extLst>
          </p:cNvPr>
          <p:cNvSpPr txBox="1"/>
          <p:nvPr/>
        </p:nvSpPr>
        <p:spPr>
          <a:xfrm>
            <a:off x="2388870" y="422305"/>
            <a:ext cx="1852488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공지사항</a:t>
            </a:r>
            <a:endParaRPr kumimoji="0" lang="en-US" altLang="ko-KR" sz="1800" b="0" i="0" u="none" strike="noStrike" kern="1200" cap="none" spc="0" normalizeH="0" baseline="0" noProof="0" dirty="0">
              <a:ln>
                <a:solidFill>
                  <a:prstClr val="black">
                    <a:alpha val="3000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KoPub돋움체 Light" panose="02020603020101020101" pitchFamily="18" charset="-127"/>
              <a:ea typeface="KoPub돋움체 Light" panose="02020603020101020101" pitchFamily="18" charset="-127"/>
              <a:cs typeface="+mn-cs"/>
            </a:endParaRPr>
          </a:p>
          <a:p>
            <a:pPr lvl="0" algn="ctr">
              <a:defRPr/>
            </a:pPr>
            <a:r>
              <a:rPr lang="en-US" altLang="ko-KR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Task flow</a:t>
            </a:r>
            <a:endParaRPr kumimoji="0" lang="ko-KR" altLang="en-US" sz="1800" b="0" i="0" u="none" strike="noStrike" kern="1200" cap="none" spc="0" normalizeH="0" baseline="0" noProof="0" dirty="0">
              <a:ln>
                <a:solidFill>
                  <a:prstClr val="black">
                    <a:alpha val="3000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KoPub돋움체 Light" panose="02020603020101020101" pitchFamily="18" charset="-127"/>
              <a:ea typeface="KoPub돋움체 Light" panose="02020603020101020101" pitchFamily="18" charset="-127"/>
              <a:cs typeface="+mn-cs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D7FC952-F78F-41CE-AEE7-BCB4C50F7D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905" y="2104571"/>
            <a:ext cx="11014190" cy="4331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847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185248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881070"/>
              <a:ext cx="1576513" cy="5794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2000" dirty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2. </a:t>
              </a:r>
              <a:r>
                <a:rPr lang="ko-KR" altLang="en-US" sz="2000" dirty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진행</a:t>
              </a:r>
              <a:endParaRPr kumimoji="0" lang="en-US" altLang="ko-KR" sz="2000" b="0" i="0" u="none" strike="noStrike" kern="1200" cap="none" spc="0" normalizeH="0" baseline="0" noProof="0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600" dirty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Task</a:t>
              </a:r>
              <a:r>
                <a:rPr lang="ko-KR" altLang="en-US" sz="1600" dirty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 </a:t>
              </a:r>
              <a:r>
                <a:rPr lang="en-US" altLang="ko-KR" sz="1600" dirty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flow(4)</a:t>
              </a:r>
              <a:endParaRPr kumimoji="0" lang="ko-KR" altLang="en-US" sz="1600" b="0" i="0" u="none" strike="noStrike" kern="1200" cap="none" spc="0" normalizeH="0" baseline="0" noProof="0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260DCD2B-605A-4C80-9590-55C8DA71293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67" r="19176"/>
          <a:stretch/>
        </p:blipFill>
        <p:spPr>
          <a:xfrm>
            <a:off x="4618548" y="266435"/>
            <a:ext cx="4002938" cy="6325129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0931D5F5-C526-45BD-81D6-9642732BEB19}"/>
              </a:ext>
            </a:extLst>
          </p:cNvPr>
          <p:cNvSpPr/>
          <p:nvPr/>
        </p:nvSpPr>
        <p:spPr>
          <a:xfrm>
            <a:off x="8011886" y="43534"/>
            <a:ext cx="1219200" cy="112687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BF09302-9593-41A5-BFBC-961CFC2EF88C}"/>
              </a:ext>
            </a:extLst>
          </p:cNvPr>
          <p:cNvSpPr txBox="1"/>
          <p:nvPr/>
        </p:nvSpPr>
        <p:spPr>
          <a:xfrm>
            <a:off x="2388870" y="422305"/>
            <a:ext cx="1852488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단체문자</a:t>
            </a:r>
            <a:endParaRPr kumimoji="0" lang="en-US" altLang="ko-KR" sz="1800" b="0" i="0" u="none" strike="noStrike" kern="1200" cap="none" spc="0" normalizeH="0" baseline="0" noProof="0" dirty="0">
              <a:ln>
                <a:solidFill>
                  <a:prstClr val="black">
                    <a:alpha val="3000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KoPub돋움체 Light" panose="02020603020101020101" pitchFamily="18" charset="-127"/>
              <a:ea typeface="KoPub돋움체 Light" panose="02020603020101020101" pitchFamily="18" charset="-127"/>
              <a:cs typeface="+mn-cs"/>
            </a:endParaRPr>
          </a:p>
          <a:p>
            <a:pPr lvl="0" algn="ctr">
              <a:defRPr/>
            </a:pPr>
            <a:r>
              <a:rPr lang="en-US" altLang="ko-KR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Task flow</a:t>
            </a:r>
            <a:endParaRPr kumimoji="0" lang="ko-KR" altLang="en-US" sz="1800" b="0" i="0" u="none" strike="noStrike" kern="1200" cap="none" spc="0" normalizeH="0" baseline="0" noProof="0" dirty="0">
              <a:ln>
                <a:solidFill>
                  <a:prstClr val="black">
                    <a:alpha val="3000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KoPub돋움체 Light" panose="02020603020101020101" pitchFamily="18" charset="-127"/>
              <a:ea typeface="KoPub돋움체 Light" panose="020206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108243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185248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881070"/>
              <a:ext cx="1576513" cy="5794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en-US" altLang="ko-KR" sz="2000" dirty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2. </a:t>
              </a:r>
              <a:r>
                <a:rPr lang="ko-KR" altLang="en-US" sz="2000" dirty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진행</a:t>
              </a:r>
              <a:endParaRPr lang="en-US" altLang="ko-KR" sz="2000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  <a:p>
              <a:pPr lvl="0" algn="ctr">
                <a:defRPr/>
              </a:pPr>
              <a:r>
                <a:rPr lang="en-US" altLang="ko-KR" sz="1600" dirty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Task</a:t>
              </a:r>
              <a:r>
                <a:rPr lang="ko-KR" altLang="en-US" sz="1600" dirty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 </a:t>
              </a:r>
              <a:r>
                <a:rPr lang="en-US" altLang="ko-KR" sz="1600" dirty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flow(5)</a:t>
              </a:r>
              <a:endParaRPr lang="ko-KR" altLang="en-US" sz="1600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00314654-46D5-433E-853A-AFB6AA74B4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8548" y="0"/>
            <a:ext cx="561045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D1106D0C-59CE-4ABA-81F6-582A9CF7A771}"/>
              </a:ext>
            </a:extLst>
          </p:cNvPr>
          <p:cNvSpPr/>
          <p:nvPr/>
        </p:nvSpPr>
        <p:spPr>
          <a:xfrm>
            <a:off x="8775869" y="100926"/>
            <a:ext cx="1339244" cy="103710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E89AC38-29D0-4EEC-AF33-8FAB161A6475}"/>
              </a:ext>
            </a:extLst>
          </p:cNvPr>
          <p:cNvSpPr txBox="1"/>
          <p:nvPr/>
        </p:nvSpPr>
        <p:spPr>
          <a:xfrm>
            <a:off x="2388870" y="422305"/>
            <a:ext cx="1852488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물품관리</a:t>
            </a:r>
            <a:endParaRPr kumimoji="0" lang="en-US" altLang="ko-KR" sz="1800" b="0" i="0" u="none" strike="noStrike" kern="1200" cap="none" spc="0" normalizeH="0" baseline="0" noProof="0" dirty="0">
              <a:ln>
                <a:solidFill>
                  <a:prstClr val="black">
                    <a:alpha val="3000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KoPub돋움체 Light" panose="02020603020101020101" pitchFamily="18" charset="-127"/>
              <a:ea typeface="KoPub돋움체 Light" panose="02020603020101020101" pitchFamily="18" charset="-127"/>
              <a:cs typeface="+mn-cs"/>
            </a:endParaRPr>
          </a:p>
          <a:p>
            <a:pPr lvl="0" algn="ctr">
              <a:defRPr/>
            </a:pPr>
            <a:r>
              <a:rPr lang="en-US" altLang="ko-KR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Task flow</a:t>
            </a:r>
            <a:endParaRPr kumimoji="0" lang="ko-KR" altLang="en-US" sz="1800" b="0" i="0" u="none" strike="noStrike" kern="1200" cap="none" spc="0" normalizeH="0" baseline="0" noProof="0" dirty="0">
              <a:ln>
                <a:solidFill>
                  <a:prstClr val="black">
                    <a:alpha val="3000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KoPub돋움체 Light" panose="02020603020101020101" pitchFamily="18" charset="-127"/>
              <a:ea typeface="KoPub돋움체 Light" panose="020206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141993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185248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2197" y="-850770"/>
              <a:ext cx="1576513" cy="3035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1200" cap="none" spc="0" normalizeH="0" baseline="0" noProof="0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47" name="그림 46" descr="모니터, 스크린샷, 검은색, 화면이(가) 표시된 사진&#10;&#10;자동 생성된 설명">
            <a:extLst>
              <a:ext uri="{FF2B5EF4-FFF2-40B4-BE49-F238E27FC236}">
                <a16:creationId xmlns:a16="http://schemas.microsoft.com/office/drawing/2014/main" id="{DE10C78B-82F3-48A9-97EE-49731F2BDF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9500" y="93233"/>
            <a:ext cx="9144001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DC57E3D-B4A9-4A5F-B5F9-00E6E16036DD}"/>
              </a:ext>
            </a:extLst>
          </p:cNvPr>
          <p:cNvSpPr txBox="1"/>
          <p:nvPr/>
        </p:nvSpPr>
        <p:spPr>
          <a:xfrm>
            <a:off x="207430" y="283806"/>
            <a:ext cx="17585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altLang="ko-KR" sz="2000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2. </a:t>
            </a:r>
            <a:r>
              <a:rPr lang="ko-KR" altLang="en-US" sz="2000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진행</a:t>
            </a:r>
            <a:endParaRPr lang="en-US" altLang="ko-KR" sz="2000" dirty="0">
              <a:ln>
                <a:solidFill>
                  <a:prstClr val="black">
                    <a:alpha val="30000"/>
                  </a:prstClr>
                </a:solidFill>
              </a:ln>
              <a:solidFill>
                <a:prstClr val="black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lvl="0" algn="ctr">
              <a:defRPr/>
            </a:pPr>
            <a:r>
              <a:rPr lang="en-US" altLang="ko-KR" sz="1600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DB ( Firebase )</a:t>
            </a:r>
            <a:endParaRPr lang="ko-KR" altLang="en-US" sz="1600" dirty="0">
              <a:ln>
                <a:solidFill>
                  <a:prstClr val="black">
                    <a:alpha val="30000"/>
                  </a:prstClr>
                </a:solidFill>
              </a:ln>
              <a:solidFill>
                <a:prstClr val="black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027563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그룹 43">
            <a:extLst>
              <a:ext uri="{FF2B5EF4-FFF2-40B4-BE49-F238E27FC236}">
                <a16:creationId xmlns:a16="http://schemas.microsoft.com/office/drawing/2014/main" id="{1A332530-12CF-42B3-B238-4745CDB5F473}"/>
              </a:ext>
            </a:extLst>
          </p:cNvPr>
          <p:cNvGrpSpPr/>
          <p:nvPr/>
        </p:nvGrpSpPr>
        <p:grpSpPr>
          <a:xfrm>
            <a:off x="159192" y="182880"/>
            <a:ext cx="1852488" cy="854227"/>
            <a:chOff x="640080" y="-971550"/>
            <a:chExt cx="1660746" cy="765810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FC8F6B10-E1C9-428F-8410-58DC37F70C9F}"/>
                </a:ext>
              </a:extLst>
            </p:cNvPr>
            <p:cNvSpPr txBox="1"/>
            <p:nvPr/>
          </p:nvSpPr>
          <p:spPr>
            <a:xfrm>
              <a:off x="683325" y="-881070"/>
              <a:ext cx="1576513" cy="5794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en-US" altLang="ko-KR" sz="2000" dirty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2. </a:t>
              </a:r>
              <a:r>
                <a:rPr lang="ko-KR" altLang="en-US" sz="2000" dirty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진행</a:t>
              </a:r>
              <a:endParaRPr lang="en-US" altLang="ko-KR" sz="2000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  <a:p>
              <a:pPr lvl="0" algn="ctr">
                <a:defRPr/>
              </a:pPr>
              <a:r>
                <a:rPr lang="en-US" altLang="ko-KR" sz="1600" dirty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Page Volume</a:t>
              </a:r>
              <a:endParaRPr lang="ko-KR" altLang="en-US" sz="1600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407A2A31-A8D7-48EA-A1C4-2DD52B3FCE5D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D90021B0-2D42-4988-BA08-9D0B3B58EFDD}"/>
              </a:ext>
            </a:extLst>
          </p:cNvPr>
          <p:cNvSpPr txBox="1"/>
          <p:nvPr/>
        </p:nvSpPr>
        <p:spPr>
          <a:xfrm>
            <a:off x="2388870" y="422305"/>
            <a:ext cx="332613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레이아웃 정보 문서화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2A509D9-BE51-47D8-8A70-E16610C0DB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69" t="22579" r="7927" b="8592"/>
          <a:stretch/>
        </p:blipFill>
        <p:spPr>
          <a:xfrm>
            <a:off x="603250" y="1717675"/>
            <a:ext cx="10973367" cy="471802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415444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그림 52">
            <a:extLst>
              <a:ext uri="{FF2B5EF4-FFF2-40B4-BE49-F238E27FC236}">
                <a16:creationId xmlns:a16="http://schemas.microsoft.com/office/drawing/2014/main" id="{B62A9276-BA65-49A5-A93B-CC87C681995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03"/>
          <a:stretch/>
        </p:blipFill>
        <p:spPr>
          <a:xfrm>
            <a:off x="1488305" y="1231252"/>
            <a:ext cx="2856344" cy="5136545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97B4401E-EE8C-42CC-AA21-C191A1A662E0}"/>
              </a:ext>
            </a:extLst>
          </p:cNvPr>
          <p:cNvSpPr>
            <a:spLocks noChangeAspect="1"/>
          </p:cNvSpPr>
          <p:nvPr/>
        </p:nvSpPr>
        <p:spPr>
          <a:xfrm>
            <a:off x="1458477" y="1196325"/>
            <a:ext cx="2916000" cy="5183999"/>
          </a:xfrm>
          <a:prstGeom prst="roundRect">
            <a:avLst>
              <a:gd name="adj" fmla="val 0"/>
            </a:avLst>
          </a:prstGeom>
          <a:noFill/>
          <a:ln w="38100" cmpd="thinThick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374E75A-52D6-4DF8-90B6-8CBF76E2EC0C}"/>
              </a:ext>
            </a:extLst>
          </p:cNvPr>
          <p:cNvSpPr/>
          <p:nvPr/>
        </p:nvSpPr>
        <p:spPr>
          <a:xfrm>
            <a:off x="1403422" y="1154314"/>
            <a:ext cx="3005559" cy="931531"/>
          </a:xfrm>
          <a:prstGeom prst="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EA8B393-FE60-4108-8764-D831985E8607}"/>
              </a:ext>
            </a:extLst>
          </p:cNvPr>
          <p:cNvSpPr/>
          <p:nvPr/>
        </p:nvSpPr>
        <p:spPr>
          <a:xfrm>
            <a:off x="1411265" y="2164352"/>
            <a:ext cx="3005559" cy="3246892"/>
          </a:xfrm>
          <a:prstGeom prst="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25C4773-FBC8-4719-8E69-C82B4D43807A}"/>
              </a:ext>
            </a:extLst>
          </p:cNvPr>
          <p:cNvSpPr/>
          <p:nvPr/>
        </p:nvSpPr>
        <p:spPr>
          <a:xfrm>
            <a:off x="1411264" y="5490798"/>
            <a:ext cx="3005559" cy="931532"/>
          </a:xfrm>
          <a:prstGeom prst="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AA7E6CC7-0016-4321-A6F1-5392507D990F}"/>
              </a:ext>
            </a:extLst>
          </p:cNvPr>
          <p:cNvSpPr/>
          <p:nvPr/>
        </p:nvSpPr>
        <p:spPr>
          <a:xfrm>
            <a:off x="1174353" y="3578214"/>
            <a:ext cx="473822" cy="47382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B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3" name="화살표: 오각형 42">
            <a:extLst>
              <a:ext uri="{FF2B5EF4-FFF2-40B4-BE49-F238E27FC236}">
                <a16:creationId xmlns:a16="http://schemas.microsoft.com/office/drawing/2014/main" id="{4E20F18F-D5BE-4C4D-9ED3-C5AAC0510CA7}"/>
              </a:ext>
            </a:extLst>
          </p:cNvPr>
          <p:cNvSpPr/>
          <p:nvPr/>
        </p:nvSpPr>
        <p:spPr>
          <a:xfrm>
            <a:off x="1471177" y="1247125"/>
            <a:ext cx="1492121" cy="501197"/>
          </a:xfrm>
          <a:prstGeom prst="homePlat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14C9DCEC-5724-4581-B6EC-18B08F28974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276" t="6521" r="1566" b="88967"/>
          <a:stretch/>
        </p:blipFill>
        <p:spPr>
          <a:xfrm>
            <a:off x="3888225" y="1391740"/>
            <a:ext cx="432950" cy="240085"/>
          </a:xfrm>
          <a:prstGeom prst="rect">
            <a:avLst/>
          </a:prstGeom>
        </p:spPr>
      </p:pic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527D3542-05C7-48B3-9F62-E0D1841F7B96}"/>
              </a:ext>
            </a:extLst>
          </p:cNvPr>
          <p:cNvCxnSpPr>
            <a:cxnSpLocks/>
          </p:cNvCxnSpPr>
          <p:nvPr/>
        </p:nvCxnSpPr>
        <p:spPr>
          <a:xfrm>
            <a:off x="5676900" y="1054086"/>
            <a:ext cx="0" cy="552207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38344359-5E80-4870-BE39-F0A775C571DA}"/>
              </a:ext>
            </a:extLst>
          </p:cNvPr>
          <p:cNvGraphicFramePr>
            <a:graphicFrameLocks noGrp="1"/>
          </p:cNvGraphicFramePr>
          <p:nvPr/>
        </p:nvGraphicFramePr>
        <p:xfrm>
          <a:off x="6096000" y="1196325"/>
          <a:ext cx="5318904" cy="1443772"/>
        </p:xfrm>
        <a:graphic>
          <a:graphicData uri="http://schemas.openxmlformats.org/drawingml/2006/table">
            <a:tbl>
              <a:tblPr firstRow="1" bandRow="1">
                <a:effectLst/>
                <a:tableStyleId>{5940675A-B579-460E-94D1-54222C63F5DA}</a:tableStyleId>
              </a:tblPr>
              <a:tblGrid>
                <a:gridCol w="1329726">
                  <a:extLst>
                    <a:ext uri="{9D8B030D-6E8A-4147-A177-3AD203B41FA5}">
                      <a16:colId xmlns:a16="http://schemas.microsoft.com/office/drawing/2014/main" val="2506115013"/>
                    </a:ext>
                  </a:extLst>
                </a:gridCol>
                <a:gridCol w="1329726">
                  <a:extLst>
                    <a:ext uri="{9D8B030D-6E8A-4147-A177-3AD203B41FA5}">
                      <a16:colId xmlns:a16="http://schemas.microsoft.com/office/drawing/2014/main" val="2560784083"/>
                    </a:ext>
                  </a:extLst>
                </a:gridCol>
                <a:gridCol w="1329726">
                  <a:extLst>
                    <a:ext uri="{9D8B030D-6E8A-4147-A177-3AD203B41FA5}">
                      <a16:colId xmlns:a16="http://schemas.microsoft.com/office/drawing/2014/main" val="2218651123"/>
                    </a:ext>
                  </a:extLst>
                </a:gridCol>
                <a:gridCol w="1329726">
                  <a:extLst>
                    <a:ext uri="{9D8B030D-6E8A-4147-A177-3AD203B41FA5}">
                      <a16:colId xmlns:a16="http://schemas.microsoft.com/office/drawing/2014/main" val="2982014204"/>
                    </a:ext>
                  </a:extLst>
                </a:gridCol>
              </a:tblGrid>
              <a:tr h="2385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문 서 명</a:t>
                      </a:r>
                    </a:p>
                  </a:txBody>
                  <a:tcPr marL="58809" marR="58809" marT="29405" marB="29405"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/>
                        <a:t>StoryBoard</a:t>
                      </a:r>
                      <a:endParaRPr lang="ko-KR" altLang="en-US" sz="1100" dirty="0"/>
                    </a:p>
                  </a:txBody>
                  <a:tcPr marL="58809" marR="58809" marT="29405" marB="29405"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Ver</a:t>
                      </a:r>
                      <a:endParaRPr lang="ko-KR" altLang="en-US" sz="1100" b="1" dirty="0"/>
                    </a:p>
                  </a:txBody>
                  <a:tcPr marL="58809" marR="58809" marT="29405" marB="29405"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1.0</a:t>
                      </a:r>
                      <a:endParaRPr lang="ko-KR" altLang="en-US" sz="1100" dirty="0"/>
                    </a:p>
                  </a:txBody>
                  <a:tcPr marL="58809" marR="58809" marT="29405" marB="29405"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4847407"/>
                  </a:ext>
                </a:extLst>
              </a:tr>
              <a:tr h="2385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시스템명</a:t>
                      </a:r>
                    </a:p>
                  </a:txBody>
                  <a:tcPr marL="58809" marR="58809" marT="29405" marB="29405"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*</a:t>
                      </a:r>
                      <a:endParaRPr lang="ko-KR" altLang="en-US" sz="1100" dirty="0"/>
                    </a:p>
                  </a:txBody>
                  <a:tcPr marL="58809" marR="58809" marT="29405" marB="29405"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58809" marR="58809" marT="29405" marB="29405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58809" marR="58809" marT="29405" marB="29405"/>
                </a:tc>
                <a:extLst>
                  <a:ext uri="{0D108BD9-81ED-4DB2-BD59-A6C34878D82A}">
                    <a16:rowId xmlns:a16="http://schemas.microsoft.com/office/drawing/2014/main" val="746105247"/>
                  </a:ext>
                </a:extLst>
              </a:tr>
              <a:tr h="2385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단위업무</a:t>
                      </a:r>
                    </a:p>
                  </a:txBody>
                  <a:tcPr marL="58810" marR="58810" marT="29405" marB="29405"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일정등록</a:t>
                      </a:r>
                    </a:p>
                  </a:txBody>
                  <a:tcPr marL="58810" marR="58810" marT="29405" marB="29405"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58810" marR="58810" marT="29405" marB="29405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58810" marR="58810" marT="29405" marB="29405"/>
                </a:tc>
                <a:extLst>
                  <a:ext uri="{0D108BD9-81ED-4DB2-BD59-A6C34878D82A}">
                    <a16:rowId xmlns:a16="http://schemas.microsoft.com/office/drawing/2014/main" val="3924380220"/>
                  </a:ext>
                </a:extLst>
              </a:tr>
              <a:tr h="12084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작성자</a:t>
                      </a:r>
                    </a:p>
                  </a:txBody>
                  <a:tcPr marL="58810" marR="58810" marT="29405" marB="29405"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도경진</a:t>
                      </a:r>
                    </a:p>
                  </a:txBody>
                  <a:tcPr marL="58810" marR="58810" marT="29405" marB="29405"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작성일자</a:t>
                      </a:r>
                    </a:p>
                  </a:txBody>
                  <a:tcPr marL="58810" marR="58810" marT="29405" marB="29405"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2019.06.16</a:t>
                      </a:r>
                      <a:endParaRPr lang="ko-KR" altLang="en-US" sz="1200" dirty="0"/>
                    </a:p>
                  </a:txBody>
                  <a:tcPr marL="58810" marR="58810" marT="29405" marB="29405"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448648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시스템구분</a:t>
                      </a:r>
                    </a:p>
                  </a:txBody>
                  <a:tcPr marL="58810" marR="58810" marT="29405" marB="29405"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사용자</a:t>
                      </a:r>
                      <a:r>
                        <a:rPr lang="en-US" altLang="ko-KR" sz="1200" dirty="0"/>
                        <a:t>(Client)</a:t>
                      </a:r>
                      <a:endParaRPr lang="ko-KR" altLang="en-US" sz="1200" dirty="0"/>
                    </a:p>
                  </a:txBody>
                  <a:tcPr marL="58810" marR="58810" marT="29405" marB="29405"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Page</a:t>
                      </a:r>
                      <a:endParaRPr lang="ko-KR" altLang="en-US" sz="1200" b="1" dirty="0"/>
                    </a:p>
                  </a:txBody>
                  <a:tcPr marL="58810" marR="58810" marT="29405" marB="29405"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marL="58810" marR="58810" marT="29405" marB="29405"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1972384"/>
                  </a:ext>
                </a:extLst>
              </a:tr>
              <a:tr h="2385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디렉토리</a:t>
                      </a:r>
                    </a:p>
                  </a:txBody>
                  <a:tcPr marL="58810" marR="58810" marT="29405" marB="29405"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Home -&gt; </a:t>
                      </a:r>
                      <a:r>
                        <a:rPr lang="ko-KR" altLang="en-US" sz="1200" dirty="0"/>
                        <a:t>일정등록 </a:t>
                      </a:r>
                    </a:p>
                  </a:txBody>
                  <a:tcPr marL="58810" marR="58810" marT="29405" marB="29405"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58810" marR="58810" marT="29405" marB="29405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58810" marR="58810" marT="29405" marB="29405"/>
                </a:tc>
                <a:extLst>
                  <a:ext uri="{0D108BD9-81ED-4DB2-BD59-A6C34878D82A}">
                    <a16:rowId xmlns:a16="http://schemas.microsoft.com/office/drawing/2014/main" val="408100960"/>
                  </a:ext>
                </a:extLst>
              </a:tr>
            </a:tbl>
          </a:graphicData>
        </a:graphic>
      </p:graphicFrame>
      <p:graphicFrame>
        <p:nvGraphicFramePr>
          <p:cNvPr id="50" name="표 49">
            <a:extLst>
              <a:ext uri="{FF2B5EF4-FFF2-40B4-BE49-F238E27FC236}">
                <a16:creationId xmlns:a16="http://schemas.microsoft.com/office/drawing/2014/main" id="{2DA0A54B-13B3-4126-B5BA-F3208E336E56}"/>
              </a:ext>
            </a:extLst>
          </p:cNvPr>
          <p:cNvGraphicFramePr>
            <a:graphicFrameLocks noGrp="1"/>
          </p:cNvGraphicFramePr>
          <p:nvPr/>
        </p:nvGraphicFramePr>
        <p:xfrm>
          <a:off x="6095999" y="2775180"/>
          <a:ext cx="5318893" cy="3724351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453973">
                  <a:extLst>
                    <a:ext uri="{9D8B030D-6E8A-4147-A177-3AD203B41FA5}">
                      <a16:colId xmlns:a16="http://schemas.microsoft.com/office/drawing/2014/main" val="1705248832"/>
                    </a:ext>
                  </a:extLst>
                </a:gridCol>
                <a:gridCol w="918872">
                  <a:extLst>
                    <a:ext uri="{9D8B030D-6E8A-4147-A177-3AD203B41FA5}">
                      <a16:colId xmlns:a16="http://schemas.microsoft.com/office/drawing/2014/main" val="1126085314"/>
                    </a:ext>
                  </a:extLst>
                </a:gridCol>
                <a:gridCol w="3946048">
                  <a:extLst>
                    <a:ext uri="{9D8B030D-6E8A-4147-A177-3AD203B41FA5}">
                      <a16:colId xmlns:a16="http://schemas.microsoft.com/office/drawing/2014/main" val="4189735863"/>
                    </a:ext>
                  </a:extLst>
                </a:gridCol>
              </a:tblGrid>
              <a:tr h="2485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A   </a:t>
                      </a:r>
                      <a:endParaRPr lang="ko-KR" altLang="en-US" sz="1200" dirty="0"/>
                    </a:p>
                  </a:txBody>
                  <a:tcPr marL="60088" marR="60088" marT="30043" marB="30043" anchor="ctr"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60088" marR="60088" marT="30043" marB="30043" anchor="ctr"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marL="58297" marR="58297" marT="29148" marB="29148"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08156262"/>
                  </a:ext>
                </a:extLst>
              </a:tr>
              <a:tr h="5313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</a:p>
                  </a:txBody>
                  <a:tcPr marL="60088" marR="60088" marT="30043" marB="30043" anchor="ctr"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 </a:t>
                      </a:r>
                      <a:r>
                        <a:rPr lang="ko-KR" altLang="en-US" sz="1200" dirty="0"/>
                        <a:t>시간설정</a:t>
                      </a:r>
                    </a:p>
                  </a:txBody>
                  <a:tcPr marL="60088" marR="60088" marT="30043" marB="30043" anchor="ctr"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/>
                        <a:t> on/off</a:t>
                      </a:r>
                    </a:p>
                    <a:p>
                      <a:pPr algn="l" latinLnBrk="1"/>
                      <a:r>
                        <a:rPr lang="ko-KR" altLang="en-US" sz="1000" dirty="0"/>
                        <a:t> </a:t>
                      </a:r>
                      <a:r>
                        <a:rPr lang="en-US" altLang="ko-KR" sz="1000" dirty="0"/>
                        <a:t>on -&gt; </a:t>
                      </a:r>
                      <a:r>
                        <a:rPr lang="ko-KR" altLang="en-US" sz="1000" dirty="0"/>
                        <a:t>시간 입력창을 띄우지 않기</a:t>
                      </a:r>
                      <a:r>
                        <a:rPr lang="en-US" altLang="ko-KR" sz="1000" dirty="0"/>
                        <a:t>, </a:t>
                      </a:r>
                    </a:p>
                    <a:p>
                      <a:pPr algn="l" latinLnBrk="1"/>
                      <a:r>
                        <a:rPr lang="ko-KR" altLang="en-US" sz="1000" dirty="0"/>
                        <a:t>         이벤트 색상은 날짜를 뒤덮는 크기로</a:t>
                      </a:r>
                    </a:p>
                  </a:txBody>
                  <a:tcPr marL="60088" marR="60088" marT="30043" marB="30043" anchor="ctr"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628753"/>
                  </a:ext>
                </a:extLst>
              </a:tr>
              <a:tr h="2552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</a:t>
                      </a:r>
                      <a:endParaRPr lang="ko-KR" altLang="en-US" sz="1200" dirty="0"/>
                    </a:p>
                  </a:txBody>
                  <a:tcPr marL="60088" marR="60088" marT="30043" marB="30043" anchor="ctr"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시작일</a:t>
                      </a:r>
                    </a:p>
                  </a:txBody>
                  <a:tcPr marL="60088" marR="60088" marT="30043" marB="30043" anchor="ctr"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/>
                        <a:t> 달력에서 선택할 시 </a:t>
                      </a:r>
                      <a:r>
                        <a:rPr lang="en-US" altLang="ko-KR" sz="1000" dirty="0"/>
                        <a:t>‘</a:t>
                      </a:r>
                      <a:r>
                        <a:rPr lang="ko-KR" altLang="en-US" sz="1000" dirty="0"/>
                        <a:t>현재 날짜</a:t>
                      </a:r>
                      <a:r>
                        <a:rPr lang="en-US" altLang="ko-KR" sz="1000" dirty="0"/>
                        <a:t>’</a:t>
                      </a:r>
                      <a:r>
                        <a:rPr lang="ko-KR" altLang="en-US" sz="1000" dirty="0"/>
                        <a:t>에서 선택한 날짜로 변경된다</a:t>
                      </a:r>
                      <a:r>
                        <a:rPr lang="en-US" altLang="ko-KR" sz="1000" dirty="0"/>
                        <a:t>.</a:t>
                      </a:r>
                      <a:endParaRPr lang="ko-KR" altLang="en-US" sz="1000" dirty="0"/>
                    </a:p>
                  </a:txBody>
                  <a:tcPr marL="60088" marR="60088" marT="30043" marB="30043" anchor="ctr"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3719662"/>
                  </a:ext>
                </a:extLst>
              </a:tr>
              <a:tr h="5313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</a:t>
                      </a:r>
                      <a:endParaRPr lang="ko-KR" altLang="en-US" sz="1200" dirty="0"/>
                    </a:p>
                  </a:txBody>
                  <a:tcPr marL="60088" marR="60088" marT="30043" marB="30043" anchor="ctr"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종료일</a:t>
                      </a:r>
                    </a:p>
                  </a:txBody>
                  <a:tcPr marL="60088" marR="60088" marT="30043" marB="30043" anchor="ctr"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/>
                        <a:t> 입력된 시작일과 동일한 날짜가 기본 날짜이고 달력에서 두번째</a:t>
                      </a:r>
                      <a:endParaRPr lang="en-US" altLang="ko-KR" sz="1000" dirty="0"/>
                    </a:p>
                    <a:p>
                      <a:pPr algn="l" latinLnBrk="1"/>
                      <a:r>
                        <a:rPr lang="en-US" altLang="ko-KR" sz="1000" dirty="0"/>
                        <a:t> </a:t>
                      </a:r>
                      <a:r>
                        <a:rPr lang="ko-KR" altLang="en-US" sz="1000" dirty="0"/>
                        <a:t>로 선택한 날짜로 변경된다</a:t>
                      </a:r>
                      <a:r>
                        <a:rPr lang="en-US" altLang="ko-KR" sz="1000" dirty="0"/>
                        <a:t>. </a:t>
                      </a:r>
                      <a:r>
                        <a:rPr lang="ko-KR" altLang="en-US" sz="1000" dirty="0"/>
                        <a:t>단 시작일보다 이 전일 경우 시작일</a:t>
                      </a:r>
                      <a:endParaRPr lang="en-US" altLang="ko-KR" sz="1000" dirty="0"/>
                    </a:p>
                    <a:p>
                      <a:pPr algn="l" latinLnBrk="1"/>
                      <a:r>
                        <a:rPr lang="en-US" altLang="ko-KR" sz="1000" dirty="0"/>
                        <a:t> </a:t>
                      </a:r>
                      <a:r>
                        <a:rPr lang="ko-KR" altLang="en-US" sz="1000" dirty="0"/>
                        <a:t>과 종료일이 바뀐다</a:t>
                      </a:r>
                      <a:r>
                        <a:rPr lang="en-US" altLang="ko-KR" sz="1000" dirty="0"/>
                        <a:t>.</a:t>
                      </a:r>
                      <a:endParaRPr lang="ko-KR" altLang="en-US" sz="1000" dirty="0"/>
                    </a:p>
                  </a:txBody>
                  <a:tcPr marL="60088" marR="60088" marT="30043" marB="30043" anchor="ctr"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6528146"/>
                  </a:ext>
                </a:extLst>
              </a:tr>
              <a:tr h="86267"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 marL="60088" marR="60088" marT="30043" marB="30043" anchor="ctr"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 marL="60088" marR="60088" marT="30043" marB="30043" anchor="ctr"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00" dirty="0"/>
                    </a:p>
                  </a:txBody>
                  <a:tcPr marL="60088" marR="60088" marT="30043" marB="30043" anchor="ctr"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02797451"/>
                  </a:ext>
                </a:extLst>
              </a:tr>
              <a:tr h="2552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B</a:t>
                      </a:r>
                      <a:endParaRPr lang="ko-KR" altLang="en-US" sz="1200" b="1" dirty="0"/>
                    </a:p>
                  </a:txBody>
                  <a:tcPr marL="60088" marR="60088" marT="30043" marB="30043" anchor="ctr"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endParaRPr lang="ko-KR" altLang="en-US" sz="1200" b="1" dirty="0"/>
                    </a:p>
                  </a:txBody>
                  <a:tcPr marL="60088" marR="60088" marT="30043" marB="30043" anchor="ctr"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marL="58297" marR="58297" marT="29148" marB="29148"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41479466"/>
                  </a:ext>
                </a:extLst>
              </a:tr>
              <a:tr h="2552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</a:p>
                  </a:txBody>
                  <a:tcPr marL="60088" marR="60088" marT="30043" marB="30043" anchor="ctr"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년 월</a:t>
                      </a:r>
                    </a:p>
                  </a:txBody>
                  <a:tcPr marL="60088" marR="60088" marT="30043" marB="30043" anchor="ctr"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/>
                        <a:t> </a:t>
                      </a:r>
                      <a:r>
                        <a:rPr lang="ko-KR" altLang="en-US" sz="1000" dirty="0"/>
                        <a:t>현재 달력의 월과 년을 나타낸다</a:t>
                      </a:r>
                      <a:r>
                        <a:rPr lang="en-US" altLang="ko-KR" sz="1000" dirty="0"/>
                        <a:t>. </a:t>
                      </a:r>
                      <a:r>
                        <a:rPr lang="ko-KR" altLang="en-US" sz="1000" dirty="0"/>
                        <a:t>기본 날짜는 </a:t>
                      </a:r>
                      <a:r>
                        <a:rPr lang="en-US" altLang="ko-KR" sz="1000" dirty="0"/>
                        <a:t>’</a:t>
                      </a:r>
                      <a:r>
                        <a:rPr lang="ko-KR" altLang="en-US" sz="1000" dirty="0"/>
                        <a:t>오늘</a:t>
                      </a:r>
                      <a:r>
                        <a:rPr lang="en-US" altLang="ko-KR" sz="1000" dirty="0"/>
                        <a:t>’</a:t>
                      </a:r>
                      <a:endParaRPr lang="ko-KR" altLang="en-US" sz="1000" dirty="0"/>
                    </a:p>
                  </a:txBody>
                  <a:tcPr marL="60088" marR="60088" marT="30043" marB="30043" anchor="ctr"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5051012"/>
                  </a:ext>
                </a:extLst>
              </a:tr>
              <a:tr h="5313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</a:t>
                      </a:r>
                      <a:endParaRPr lang="ko-KR" altLang="en-US" sz="1200" dirty="0"/>
                    </a:p>
                  </a:txBody>
                  <a:tcPr marL="60088" marR="60088" marT="30043" marB="30043" anchor="ctr"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선택일</a:t>
                      </a:r>
                    </a:p>
                  </a:txBody>
                  <a:tcPr marL="60088" marR="60088" marT="30043" marB="30043" anchor="ctr"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/>
                        <a:t> </a:t>
                      </a:r>
                      <a:r>
                        <a:rPr lang="ko-KR" altLang="en-US" sz="1000" dirty="0"/>
                        <a:t>선택하지 않을 시에는 아무 표시도 하지 않는다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algn="l" latinLnBrk="1"/>
                      <a:r>
                        <a:rPr lang="ko-KR" altLang="en-US" sz="1000" dirty="0"/>
                        <a:t> 같은 날짜를 두 번 선택할 시 선택된 모든 날을 </a:t>
                      </a:r>
                      <a:r>
                        <a:rPr lang="en-US" altLang="ko-KR" sz="1000" dirty="0"/>
                        <a:t>reset</a:t>
                      </a:r>
                      <a:r>
                        <a:rPr lang="ko-KR" altLang="en-US" sz="1000" dirty="0"/>
                        <a:t>한다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algn="l" latinLnBrk="1"/>
                      <a:r>
                        <a:rPr lang="en-US" altLang="ko-KR" sz="1000" dirty="0"/>
                        <a:t> </a:t>
                      </a:r>
                      <a:r>
                        <a:rPr lang="ko-KR" altLang="en-US" sz="1000" dirty="0"/>
                        <a:t>선택 시 좌측과 같이 날짜 위에 표시를 남긴다</a:t>
                      </a:r>
                      <a:r>
                        <a:rPr lang="en-US" altLang="ko-KR" sz="1000" dirty="0"/>
                        <a:t>.</a:t>
                      </a:r>
                      <a:endParaRPr lang="ko-KR" altLang="en-US" sz="1000" dirty="0"/>
                    </a:p>
                  </a:txBody>
                  <a:tcPr marL="60088" marR="60088" marT="30043" marB="30043" anchor="ctr"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31402352"/>
                  </a:ext>
                </a:extLst>
              </a:tr>
              <a:tr h="86267"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 marL="60088" marR="60088" marT="30043" marB="30043" anchor="ctr"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/>
                    </a:p>
                  </a:txBody>
                  <a:tcPr marL="60088" marR="60088" marT="30043" marB="30043" anchor="ctr"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00" dirty="0"/>
                    </a:p>
                  </a:txBody>
                  <a:tcPr marL="60088" marR="60088" marT="30043" marB="30043" anchor="ctr"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1652016"/>
                  </a:ext>
                </a:extLst>
              </a:tr>
              <a:tr h="2552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C</a:t>
                      </a:r>
                      <a:endParaRPr lang="ko-KR" altLang="en-US" sz="1200" b="1" dirty="0"/>
                    </a:p>
                  </a:txBody>
                  <a:tcPr marL="60088" marR="60088" marT="30043" marB="30043" anchor="ctr"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60088" marR="60088" marT="30043" marB="30043" anchor="ctr"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000" dirty="0"/>
                    </a:p>
                  </a:txBody>
                  <a:tcPr marL="58297" marR="58297" marT="29148" marB="29148" anchor="ctr"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817430"/>
                  </a:ext>
                </a:extLst>
              </a:tr>
              <a:tr h="6884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marL="60088" marR="60088" marT="30043" marB="30043" anchor="ctr"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확인</a:t>
                      </a:r>
                    </a:p>
                  </a:txBody>
                  <a:tcPr marL="60088" marR="60088" marT="30043" marB="30043" anchor="ctr"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/>
                        <a:t> </a:t>
                      </a:r>
                      <a:r>
                        <a:rPr lang="ko-KR" altLang="en-US" sz="1000" dirty="0"/>
                        <a:t>스케줄 입력확인 버튼</a:t>
                      </a:r>
                      <a:endParaRPr lang="en-US" altLang="ko-KR" sz="1000" dirty="0"/>
                    </a:p>
                    <a:p>
                      <a:pPr algn="l" latinLnBrk="1"/>
                      <a:r>
                        <a:rPr lang="ko-KR" altLang="en-US" sz="1000" dirty="0"/>
                        <a:t> 날짜 선택이후 상세 일정 등록창에 필수 항목이 모두 채워질 경</a:t>
                      </a:r>
                      <a:endParaRPr lang="en-US" altLang="ko-KR" sz="1000" dirty="0"/>
                    </a:p>
                    <a:p>
                      <a:pPr algn="l" latinLnBrk="1"/>
                      <a:r>
                        <a:rPr lang="en-US" altLang="ko-KR" sz="1000" dirty="0"/>
                        <a:t> </a:t>
                      </a:r>
                      <a:r>
                        <a:rPr lang="ko-KR" altLang="en-US" sz="1000" dirty="0"/>
                        <a:t>우에만 입력 데이터가 넘어간다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algn="l" latinLnBrk="1"/>
                      <a:r>
                        <a:rPr lang="en-US" altLang="ko-KR" sz="1000" dirty="0"/>
                        <a:t> </a:t>
                      </a:r>
                      <a:r>
                        <a:rPr lang="ko-KR" altLang="en-US" sz="1000" dirty="0"/>
                        <a:t>필수 항목이 모두 채워져 있지 않을 경우 경고 창 출력</a:t>
                      </a:r>
                    </a:p>
                  </a:txBody>
                  <a:tcPr marL="60088" marR="60088" marT="30043" marB="30043" anchor="ctr">
                    <a:lnL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08274685"/>
                  </a:ext>
                </a:extLst>
              </a:tr>
            </a:tbl>
          </a:graphicData>
        </a:graphic>
      </p:graphicFrame>
      <p:sp>
        <p:nvSpPr>
          <p:cNvPr id="15" name="직사각형 14">
            <a:extLst>
              <a:ext uri="{FF2B5EF4-FFF2-40B4-BE49-F238E27FC236}">
                <a16:creationId xmlns:a16="http://schemas.microsoft.com/office/drawing/2014/main" id="{E91DD2DF-32E5-4B45-81F8-DE67804D04EE}"/>
              </a:ext>
            </a:extLst>
          </p:cNvPr>
          <p:cNvSpPr/>
          <p:nvPr/>
        </p:nvSpPr>
        <p:spPr>
          <a:xfrm>
            <a:off x="3900655" y="1428750"/>
            <a:ext cx="169695" cy="1642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28B7D08B-16EA-4FB9-BE14-05DA18E4E8E5}"/>
              </a:ext>
            </a:extLst>
          </p:cNvPr>
          <p:cNvSpPr/>
          <p:nvPr/>
        </p:nvSpPr>
        <p:spPr>
          <a:xfrm>
            <a:off x="3973400" y="1734162"/>
            <a:ext cx="350636" cy="350636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9930A8BF-6BB9-4227-94C4-2163E4E3D288}"/>
              </a:ext>
            </a:extLst>
          </p:cNvPr>
          <p:cNvCxnSpPr>
            <a:cxnSpLocks/>
            <a:stCxn id="11" idx="6"/>
            <a:endCxn id="32" idx="1"/>
          </p:cNvCxnSpPr>
          <p:nvPr/>
        </p:nvCxnSpPr>
        <p:spPr>
          <a:xfrm flipV="1">
            <a:off x="4324036" y="1908924"/>
            <a:ext cx="289303" cy="55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220E4483-AF5A-4909-B5E9-7DC8A9E7A281}"/>
              </a:ext>
            </a:extLst>
          </p:cNvPr>
          <p:cNvSpPr txBox="1"/>
          <p:nvPr/>
        </p:nvSpPr>
        <p:spPr>
          <a:xfrm>
            <a:off x="4613339" y="1724258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1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959DAA6F-7E07-4B52-8404-BE6C89083F18}"/>
              </a:ext>
            </a:extLst>
          </p:cNvPr>
          <p:cNvSpPr/>
          <p:nvPr/>
        </p:nvSpPr>
        <p:spPr>
          <a:xfrm>
            <a:off x="1174353" y="1440282"/>
            <a:ext cx="473822" cy="47382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A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E4DA5145-F413-4BD6-93B3-7B8F57945DFA}"/>
              </a:ext>
            </a:extLst>
          </p:cNvPr>
          <p:cNvCxnSpPr>
            <a:cxnSpLocks/>
          </p:cNvCxnSpPr>
          <p:nvPr/>
        </p:nvCxnSpPr>
        <p:spPr>
          <a:xfrm>
            <a:off x="931727" y="1356228"/>
            <a:ext cx="55657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10CCD42E-3D01-4B16-B19E-4C2365991664}"/>
              </a:ext>
            </a:extLst>
          </p:cNvPr>
          <p:cNvSpPr txBox="1"/>
          <p:nvPr/>
        </p:nvSpPr>
        <p:spPr>
          <a:xfrm>
            <a:off x="606683" y="1171562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2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20836A96-59C9-42AA-AD6A-44DF9B4C7FD1}"/>
              </a:ext>
            </a:extLst>
          </p:cNvPr>
          <p:cNvCxnSpPr>
            <a:cxnSpLocks/>
          </p:cNvCxnSpPr>
          <p:nvPr/>
        </p:nvCxnSpPr>
        <p:spPr>
          <a:xfrm>
            <a:off x="3038346" y="1617538"/>
            <a:ext cx="1227375" cy="873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3F236E22-091B-4C8C-A365-8299312DEFF6}"/>
              </a:ext>
            </a:extLst>
          </p:cNvPr>
          <p:cNvCxnSpPr>
            <a:cxnSpLocks/>
            <a:endCxn id="70" idx="0"/>
          </p:cNvCxnSpPr>
          <p:nvPr/>
        </p:nvCxnSpPr>
        <p:spPr>
          <a:xfrm>
            <a:off x="3468349" y="1740282"/>
            <a:ext cx="0" cy="11124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52E9C3AA-6686-449A-A1DF-DFA946C89D4F}"/>
              </a:ext>
            </a:extLst>
          </p:cNvPr>
          <p:cNvSpPr txBox="1"/>
          <p:nvPr/>
        </p:nvSpPr>
        <p:spPr>
          <a:xfrm>
            <a:off x="3309491" y="1851529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3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915F72C5-B17F-4549-A966-82E1A78698BB}"/>
              </a:ext>
            </a:extLst>
          </p:cNvPr>
          <p:cNvCxnSpPr/>
          <p:nvPr/>
        </p:nvCxnSpPr>
        <p:spPr>
          <a:xfrm>
            <a:off x="2495550" y="2438400"/>
            <a:ext cx="813941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93837DE5-71FB-473B-B39D-60F091E7075A}"/>
              </a:ext>
            </a:extLst>
          </p:cNvPr>
          <p:cNvSpPr txBox="1"/>
          <p:nvPr/>
        </p:nvSpPr>
        <p:spPr>
          <a:xfrm>
            <a:off x="2177834" y="2253734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1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5" name="자유형: 도형 74">
            <a:extLst>
              <a:ext uri="{FF2B5EF4-FFF2-40B4-BE49-F238E27FC236}">
                <a16:creationId xmlns:a16="http://schemas.microsoft.com/office/drawing/2014/main" id="{BBB93951-709E-4A8F-ADB3-BE44344F61FE}"/>
              </a:ext>
            </a:extLst>
          </p:cNvPr>
          <p:cNvSpPr/>
          <p:nvPr/>
        </p:nvSpPr>
        <p:spPr>
          <a:xfrm>
            <a:off x="1466850" y="3752850"/>
            <a:ext cx="2933700" cy="1276350"/>
          </a:xfrm>
          <a:custGeom>
            <a:avLst/>
            <a:gdLst>
              <a:gd name="connsiteX0" fmla="*/ 809625 w 2933700"/>
              <a:gd name="connsiteY0" fmla="*/ 28575 h 1276350"/>
              <a:gd name="connsiteX1" fmla="*/ 809625 w 2933700"/>
              <a:gd name="connsiteY1" fmla="*/ 381000 h 1276350"/>
              <a:gd name="connsiteX2" fmla="*/ 0 w 2933700"/>
              <a:gd name="connsiteY2" fmla="*/ 381000 h 1276350"/>
              <a:gd name="connsiteX3" fmla="*/ 0 w 2933700"/>
              <a:gd name="connsiteY3" fmla="*/ 1276350 h 1276350"/>
              <a:gd name="connsiteX4" fmla="*/ 2066925 w 2933700"/>
              <a:gd name="connsiteY4" fmla="*/ 1276350 h 1276350"/>
              <a:gd name="connsiteX5" fmla="*/ 2066925 w 2933700"/>
              <a:gd name="connsiteY5" fmla="*/ 857250 h 1276350"/>
              <a:gd name="connsiteX6" fmla="*/ 2933700 w 2933700"/>
              <a:gd name="connsiteY6" fmla="*/ 857250 h 1276350"/>
              <a:gd name="connsiteX7" fmla="*/ 2933700 w 2933700"/>
              <a:gd name="connsiteY7" fmla="*/ 0 h 1276350"/>
              <a:gd name="connsiteX8" fmla="*/ 809625 w 2933700"/>
              <a:gd name="connsiteY8" fmla="*/ 28575 h 1276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33700" h="1276350">
                <a:moveTo>
                  <a:pt x="809625" y="28575"/>
                </a:moveTo>
                <a:lnTo>
                  <a:pt x="809625" y="381000"/>
                </a:lnTo>
                <a:lnTo>
                  <a:pt x="0" y="381000"/>
                </a:lnTo>
                <a:lnTo>
                  <a:pt x="0" y="1276350"/>
                </a:lnTo>
                <a:lnTo>
                  <a:pt x="2066925" y="1276350"/>
                </a:lnTo>
                <a:lnTo>
                  <a:pt x="2066925" y="857250"/>
                </a:lnTo>
                <a:lnTo>
                  <a:pt x="2933700" y="857250"/>
                </a:lnTo>
                <a:lnTo>
                  <a:pt x="2933700" y="0"/>
                </a:lnTo>
                <a:lnTo>
                  <a:pt x="809625" y="28575"/>
                </a:lnTo>
                <a:close/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924A8677-DD5D-40AC-8BC7-C8629D6DFE5E}"/>
              </a:ext>
            </a:extLst>
          </p:cNvPr>
          <p:cNvCxnSpPr>
            <a:cxnSpLocks/>
            <a:endCxn id="80" idx="1"/>
          </p:cNvCxnSpPr>
          <p:nvPr/>
        </p:nvCxnSpPr>
        <p:spPr>
          <a:xfrm flipV="1">
            <a:off x="4382850" y="4379034"/>
            <a:ext cx="251868" cy="55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E1786215-A43C-4856-9428-4766457857EA}"/>
              </a:ext>
            </a:extLst>
          </p:cNvPr>
          <p:cNvSpPr/>
          <p:nvPr/>
        </p:nvSpPr>
        <p:spPr>
          <a:xfrm>
            <a:off x="1462063" y="5889446"/>
            <a:ext cx="2909911" cy="49087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D6A8755E-858C-47EB-8489-121C2D7EB09C}"/>
              </a:ext>
            </a:extLst>
          </p:cNvPr>
          <p:cNvSpPr txBox="1"/>
          <p:nvPr/>
        </p:nvSpPr>
        <p:spPr>
          <a:xfrm>
            <a:off x="4634718" y="4194368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2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774F01D4-C549-4A24-9B53-659F882D4199}"/>
              </a:ext>
            </a:extLst>
          </p:cNvPr>
          <p:cNvSpPr/>
          <p:nvPr/>
        </p:nvSpPr>
        <p:spPr>
          <a:xfrm>
            <a:off x="1174353" y="5653248"/>
            <a:ext cx="473822" cy="47382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83" name="직선 연결선 82">
            <a:extLst>
              <a:ext uri="{FF2B5EF4-FFF2-40B4-BE49-F238E27FC236}">
                <a16:creationId xmlns:a16="http://schemas.microsoft.com/office/drawing/2014/main" id="{91EB40BA-2683-4A59-8E5E-5A4D4CDD3DFE}"/>
              </a:ext>
            </a:extLst>
          </p:cNvPr>
          <p:cNvCxnSpPr>
            <a:cxnSpLocks/>
            <a:stCxn id="82" idx="3"/>
            <a:endCxn id="84" idx="1"/>
          </p:cNvCxnSpPr>
          <p:nvPr/>
        </p:nvCxnSpPr>
        <p:spPr>
          <a:xfrm>
            <a:off x="4371974" y="6134885"/>
            <a:ext cx="28176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969F8268-F545-423C-ABBF-EB384B1F0BF4}"/>
              </a:ext>
            </a:extLst>
          </p:cNvPr>
          <p:cNvSpPr txBox="1"/>
          <p:nvPr/>
        </p:nvSpPr>
        <p:spPr>
          <a:xfrm>
            <a:off x="4653734" y="5950219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1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473B4CC6-5194-4F33-B3B1-6B0EE2C27628}"/>
              </a:ext>
            </a:extLst>
          </p:cNvPr>
          <p:cNvGrpSpPr/>
          <p:nvPr/>
        </p:nvGrpSpPr>
        <p:grpSpPr>
          <a:xfrm>
            <a:off x="159192" y="182880"/>
            <a:ext cx="1852488" cy="854227"/>
            <a:chOff x="640080" y="-971550"/>
            <a:chExt cx="1660746" cy="765810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5F3975D-5045-4A69-BFA7-21F7DC8B89A3}"/>
                </a:ext>
              </a:extLst>
            </p:cNvPr>
            <p:cNvSpPr txBox="1"/>
            <p:nvPr/>
          </p:nvSpPr>
          <p:spPr>
            <a:xfrm>
              <a:off x="683325" y="-881070"/>
              <a:ext cx="1576513" cy="5794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en-US" altLang="ko-KR" sz="2000" dirty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2. </a:t>
              </a:r>
              <a:r>
                <a:rPr lang="ko-KR" altLang="en-US" sz="2000" dirty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진행</a:t>
              </a:r>
              <a:endParaRPr lang="en-US" altLang="ko-KR" sz="2000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  <a:p>
              <a:pPr lvl="0" algn="ctr">
                <a:defRPr/>
              </a:pPr>
              <a:r>
                <a:rPr lang="en-US" altLang="ko-KR" sz="1600" dirty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Story board</a:t>
              </a:r>
              <a:endParaRPr lang="ko-KR" altLang="en-US" sz="1600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66BE13BC-039A-4494-9B9B-00DEAE6956E2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ECD90BFF-6305-4AD1-84A3-F5325EA01FFF}"/>
              </a:ext>
            </a:extLst>
          </p:cNvPr>
          <p:cNvSpPr txBox="1"/>
          <p:nvPr/>
        </p:nvSpPr>
        <p:spPr>
          <a:xfrm>
            <a:off x="2388870" y="422305"/>
            <a:ext cx="332613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일정 관리 스토리보드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(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예시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)</a:t>
            </a:r>
            <a:endParaRPr kumimoji="0" lang="ko-KR" altLang="en-US" sz="1800" b="0" i="0" u="none" strike="noStrike" kern="1200" cap="none" spc="0" normalizeH="0" baseline="0" noProof="0" dirty="0">
              <a:ln>
                <a:solidFill>
                  <a:prstClr val="black">
                    <a:alpha val="3000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KoPub돋움체 Light" panose="02020603020101020101" pitchFamily="18" charset="-127"/>
              <a:ea typeface="KoPub돋움체 Light" panose="020206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617913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185248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881070"/>
              <a:ext cx="1576513" cy="5794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3. </a:t>
              </a:r>
              <a:r>
                <a:rPr lang="ko-KR" altLang="en-US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향후 계획</a:t>
              </a:r>
              <a:endPara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  <a:p>
              <a:pPr algn="ctr"/>
              <a:r>
                <a:rPr lang="ko-KR" altLang="en-US" sz="16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발전 가능성</a:t>
              </a: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1CF45E17-063C-41A3-BFF5-C580687FD87C}"/>
              </a:ext>
            </a:extLst>
          </p:cNvPr>
          <p:cNvSpPr txBox="1"/>
          <p:nvPr/>
        </p:nvSpPr>
        <p:spPr>
          <a:xfrm>
            <a:off x="2388869" y="422305"/>
            <a:ext cx="3797921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증가하는 모임 수요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17F0ED0-FF63-4672-8987-1819EA1F90B2}"/>
              </a:ext>
            </a:extLst>
          </p:cNvPr>
          <p:cNvSpPr/>
          <p:nvPr/>
        </p:nvSpPr>
        <p:spPr>
          <a:xfrm>
            <a:off x="976458" y="2287134"/>
            <a:ext cx="10239083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000" b="1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“</a:t>
            </a:r>
            <a:r>
              <a:rPr lang="ko-KR" altLang="en-US" sz="3000" b="1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주 </a:t>
            </a:r>
            <a:r>
              <a:rPr lang="en-US" altLang="ko-KR" sz="3000" b="1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52</a:t>
            </a:r>
            <a:r>
              <a:rPr lang="ko-KR" altLang="en-US" sz="3000" b="1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시간 근무제 정착으로 퇴근시간 뒤 </a:t>
            </a:r>
            <a:r>
              <a:rPr lang="ko-KR" altLang="en-US" sz="3000" b="1" dirty="0">
                <a:solidFill>
                  <a:srgbClr val="FF0000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여가산업</a:t>
            </a:r>
            <a:r>
              <a:rPr lang="ko-KR" altLang="en-US" sz="3000" b="1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이 뜬다</a:t>
            </a:r>
            <a:r>
              <a:rPr lang="en-US" altLang="ko-KR" sz="3000" b="1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”</a:t>
            </a:r>
            <a:endParaRPr lang="ko-KR" altLang="en-US" sz="3000" b="1" dirty="0"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AFE4F701-84C3-4D78-BD01-A615F044C889}"/>
              </a:ext>
            </a:extLst>
          </p:cNvPr>
          <p:cNvGrpSpPr/>
          <p:nvPr/>
        </p:nvGrpSpPr>
        <p:grpSpPr>
          <a:xfrm>
            <a:off x="3660140" y="3429000"/>
            <a:ext cx="4871720" cy="3154680"/>
            <a:chOff x="4973320" y="3429000"/>
            <a:chExt cx="4871720" cy="3154680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3D8D40C2-3188-46F7-AAB0-819334698A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4834"/>
            <a:stretch/>
          </p:blipFill>
          <p:spPr>
            <a:xfrm>
              <a:off x="5148976" y="3429000"/>
              <a:ext cx="4276091" cy="2786581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82D28C6-4B1B-486E-9011-CCC37F483668}"/>
                </a:ext>
              </a:extLst>
            </p:cNvPr>
            <p:cNvSpPr txBox="1"/>
            <p:nvPr/>
          </p:nvSpPr>
          <p:spPr>
            <a:xfrm>
              <a:off x="4973320" y="4258648"/>
              <a:ext cx="31496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Work &amp; Life Balance</a:t>
              </a:r>
              <a:endParaRPr lang="ko-KR" altLang="en-US" sz="24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00FC92F8-DC4C-424B-9CF2-E876858B5DCC}"/>
                </a:ext>
              </a:extLst>
            </p:cNvPr>
            <p:cNvSpPr/>
            <p:nvPr/>
          </p:nvSpPr>
          <p:spPr>
            <a:xfrm>
              <a:off x="8122920" y="5541151"/>
              <a:ext cx="1722120" cy="1042529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5733487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C6A4973B-F0A2-408A-AAE4-3E023DDA2197}"/>
              </a:ext>
            </a:extLst>
          </p:cNvPr>
          <p:cNvGrpSpPr/>
          <p:nvPr/>
        </p:nvGrpSpPr>
        <p:grpSpPr>
          <a:xfrm>
            <a:off x="159192" y="182880"/>
            <a:ext cx="1852488" cy="854227"/>
            <a:chOff x="640080" y="-971550"/>
            <a:chExt cx="1660746" cy="76581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40FAD44-DC68-404F-91C7-330D04D60B83}"/>
                </a:ext>
              </a:extLst>
            </p:cNvPr>
            <p:cNvSpPr txBox="1"/>
            <p:nvPr/>
          </p:nvSpPr>
          <p:spPr>
            <a:xfrm>
              <a:off x="683325" y="-881070"/>
              <a:ext cx="1576513" cy="5794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KoPub돋움체 Light" panose="02020603020101020101" pitchFamily="18" charset="-127"/>
                  <a:ea typeface="KoPub돋움체 Light" panose="02020603020101020101" pitchFamily="18" charset="-127"/>
                  <a:cs typeface="KoPubWorld돋움체 Light" panose="00000300000000000000" pitchFamily="2" charset="-127"/>
                </a:rPr>
                <a:t>3. </a:t>
              </a:r>
              <a:r>
                <a:rPr kumimoji="0" lang="ko-KR" altLang="en-US" sz="2000" b="0" i="0" u="none" strike="noStrike" kern="1200" cap="none" spc="0" normalizeH="0" baseline="0" noProof="0" dirty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KoPub돋움체 Light" panose="02020603020101020101" pitchFamily="18" charset="-127"/>
                  <a:ea typeface="KoPub돋움체 Light" panose="02020603020101020101" pitchFamily="18" charset="-127"/>
                  <a:cs typeface="KoPubWorld돋움체 Light" panose="00000300000000000000" pitchFamily="2" charset="-127"/>
                </a:rPr>
                <a:t>향후 계획</a:t>
              </a:r>
              <a:endParaRPr kumimoji="0" lang="en-US" altLang="ko-KR" sz="2000" b="0" i="0" u="none" strike="noStrike" kern="1200" cap="none" spc="0" normalizeH="0" baseline="0" noProof="0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1600" dirty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  <a:cs typeface="KoPubWorld돋움체 Light" panose="00000300000000000000" pitchFamily="2" charset="-127"/>
                </a:rPr>
                <a:t>자산 가치</a:t>
              </a:r>
              <a:endParaRPr kumimoji="0" lang="ko-KR" altLang="en-US" sz="1600" b="0" i="0" u="none" strike="noStrike" kern="1200" cap="none" spc="0" normalizeH="0" baseline="0" noProof="0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CF060D5D-4F5B-468C-ABA5-3413145DAE3E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16BD1CA3-70A3-4301-B03C-190D1629CDBD}"/>
              </a:ext>
            </a:extLst>
          </p:cNvPr>
          <p:cNvGrpSpPr/>
          <p:nvPr/>
        </p:nvGrpSpPr>
        <p:grpSpPr>
          <a:xfrm>
            <a:off x="2033851" y="1503622"/>
            <a:ext cx="8109784" cy="3850756"/>
            <a:chOff x="1951446" y="1555875"/>
            <a:chExt cx="8109784" cy="3850756"/>
          </a:xfrm>
        </p:grpSpPr>
        <p:sp>
          <p:nvSpPr>
            <p:cNvPr id="2" name="육각형 1">
              <a:extLst>
                <a:ext uri="{FF2B5EF4-FFF2-40B4-BE49-F238E27FC236}">
                  <a16:creationId xmlns:a16="http://schemas.microsoft.com/office/drawing/2014/main" id="{ED8DAFDB-726D-4EAB-9CBA-459B8CDEC6B4}"/>
                </a:ext>
              </a:extLst>
            </p:cNvPr>
            <p:cNvSpPr/>
            <p:nvPr/>
          </p:nvSpPr>
          <p:spPr>
            <a:xfrm>
              <a:off x="1951446" y="2550104"/>
              <a:ext cx="2333095" cy="1891326"/>
            </a:xfrm>
            <a:prstGeom prst="hexagon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rgbClr val="D0CEC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dirty="0">
                  <a:solidFill>
                    <a:schemeClr val="tx1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  <a:cs typeface="KoPubWorld돋움체 Light" panose="00000300000000000000" pitchFamily="2" charset="-127"/>
                </a:rPr>
                <a:t>모집된 </a:t>
              </a:r>
              <a:endParaRPr lang="en-US" altLang="ko-KR" sz="2000" dirty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endParaRPr>
            </a:p>
            <a:p>
              <a:pPr algn="ctr"/>
              <a:r>
                <a:rPr lang="ko-KR" altLang="en-US" sz="2000" dirty="0">
                  <a:solidFill>
                    <a:schemeClr val="tx1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  <a:cs typeface="KoPubWorld돋움체 Light" panose="00000300000000000000" pitchFamily="2" charset="-127"/>
                </a:rPr>
                <a:t>동아리</a:t>
              </a:r>
            </a:p>
          </p:txBody>
        </p:sp>
        <p:sp>
          <p:nvSpPr>
            <p:cNvPr id="8" name="육각형 7">
              <a:extLst>
                <a:ext uri="{FF2B5EF4-FFF2-40B4-BE49-F238E27FC236}">
                  <a16:creationId xmlns:a16="http://schemas.microsoft.com/office/drawing/2014/main" id="{0835C7B1-39BB-4F90-93D1-3AA5D0AABAEC}"/>
                </a:ext>
              </a:extLst>
            </p:cNvPr>
            <p:cNvSpPr/>
            <p:nvPr/>
          </p:nvSpPr>
          <p:spPr>
            <a:xfrm>
              <a:off x="3881845" y="3515305"/>
              <a:ext cx="2333095" cy="1891326"/>
            </a:xfrm>
            <a:prstGeom prst="hexagon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rgbClr val="DAE3F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chemeClr val="tx1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  <a:cs typeface="KoPubWorld돋움체 Light" panose="00000300000000000000" pitchFamily="2" charset="-127"/>
                </a:rPr>
                <a:t>120</a:t>
              </a:r>
              <a:r>
                <a:rPr lang="ko-KR" altLang="en-US" sz="2000" dirty="0">
                  <a:solidFill>
                    <a:schemeClr val="tx1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  <a:cs typeface="KoPubWorld돋움체 Light" panose="00000300000000000000" pitchFamily="2" charset="-127"/>
                </a:rPr>
                <a:t>여개의 </a:t>
              </a:r>
              <a:endParaRPr lang="en-US" altLang="ko-KR" sz="2000" dirty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endParaRPr>
            </a:p>
            <a:p>
              <a:pPr algn="ctr"/>
              <a:r>
                <a:rPr lang="ko-KR" altLang="en-US" sz="2000" dirty="0">
                  <a:solidFill>
                    <a:schemeClr val="tx1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  <a:cs typeface="KoPubWorld돋움체 Light" panose="00000300000000000000" pitchFamily="2" charset="-127"/>
                </a:rPr>
                <a:t>중앙 동아리</a:t>
              </a:r>
            </a:p>
          </p:txBody>
        </p:sp>
        <p:sp>
          <p:nvSpPr>
            <p:cNvPr id="9" name="육각형 8">
              <a:extLst>
                <a:ext uri="{FF2B5EF4-FFF2-40B4-BE49-F238E27FC236}">
                  <a16:creationId xmlns:a16="http://schemas.microsoft.com/office/drawing/2014/main" id="{E4A5B19E-80BB-45B5-96B4-E9DE8A0AFF41}"/>
                </a:ext>
              </a:extLst>
            </p:cNvPr>
            <p:cNvSpPr/>
            <p:nvPr/>
          </p:nvSpPr>
          <p:spPr>
            <a:xfrm>
              <a:off x="5797733" y="2535590"/>
              <a:ext cx="2333095" cy="1891326"/>
            </a:xfrm>
            <a:prstGeom prst="hexagon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rgbClr val="F8CBA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dirty="0">
                  <a:solidFill>
                    <a:schemeClr val="tx1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  <a:cs typeface="KoPubWorld돋움체 Light" panose="00000300000000000000" pitchFamily="2" charset="-127"/>
                </a:rPr>
                <a:t>타 학교의</a:t>
              </a:r>
              <a:endParaRPr lang="en-US" altLang="ko-KR" sz="2000" dirty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endParaRPr>
            </a:p>
            <a:p>
              <a:pPr algn="ctr"/>
              <a:r>
                <a:rPr lang="ko-KR" altLang="en-US" sz="2000" dirty="0">
                  <a:solidFill>
                    <a:schemeClr val="tx1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  <a:cs typeface="KoPubWorld돋움체 Light" panose="00000300000000000000" pitchFamily="2" charset="-127"/>
                </a:rPr>
                <a:t>동아리</a:t>
              </a:r>
            </a:p>
          </p:txBody>
        </p:sp>
        <p:sp>
          <p:nvSpPr>
            <p:cNvPr id="13" name="육각형 12">
              <a:extLst>
                <a:ext uri="{FF2B5EF4-FFF2-40B4-BE49-F238E27FC236}">
                  <a16:creationId xmlns:a16="http://schemas.microsoft.com/office/drawing/2014/main" id="{954D176C-8CAC-4C90-9650-14E3076342B8}"/>
                </a:ext>
              </a:extLst>
            </p:cNvPr>
            <p:cNvSpPr/>
            <p:nvPr/>
          </p:nvSpPr>
          <p:spPr>
            <a:xfrm>
              <a:off x="7728135" y="3500791"/>
              <a:ext cx="2333095" cy="1891326"/>
            </a:xfrm>
            <a:prstGeom prst="hexagon">
              <a:avLst/>
            </a:prstGeom>
            <a:solidFill>
              <a:srgbClr val="FDD7F5"/>
            </a:solidFill>
            <a:ln>
              <a:solidFill>
                <a:srgbClr val="FDD7F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dirty="0">
                  <a:solidFill>
                    <a:schemeClr val="tx1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  <a:cs typeface="KoPubWorld돋움체 Light" panose="00000300000000000000" pitchFamily="2" charset="-127"/>
                </a:rPr>
                <a:t>동호회</a:t>
              </a:r>
              <a:endParaRPr lang="en-US" altLang="ko-KR" sz="2000" dirty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endParaRPr>
            </a:p>
          </p:txBody>
        </p:sp>
        <p:sp>
          <p:nvSpPr>
            <p:cNvPr id="14" name="육각형 13">
              <a:extLst>
                <a:ext uri="{FF2B5EF4-FFF2-40B4-BE49-F238E27FC236}">
                  <a16:creationId xmlns:a16="http://schemas.microsoft.com/office/drawing/2014/main" id="{6C167DFA-E080-4A78-9D7A-4EB23F9381C7}"/>
                </a:ext>
              </a:extLst>
            </p:cNvPr>
            <p:cNvSpPr/>
            <p:nvPr/>
          </p:nvSpPr>
          <p:spPr>
            <a:xfrm>
              <a:off x="7728135" y="1555875"/>
              <a:ext cx="2333095" cy="1891326"/>
            </a:xfrm>
            <a:prstGeom prst="hexagon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dirty="0">
                  <a:solidFill>
                    <a:schemeClr val="tx1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  <a:cs typeface="KoPubWorld돋움체 Light" panose="00000300000000000000" pitchFamily="2" charset="-127"/>
                </a:rPr>
                <a:t>게임</a:t>
              </a:r>
              <a:r>
                <a:rPr lang="en-US" altLang="ko-KR" sz="2000" dirty="0">
                  <a:solidFill>
                    <a:schemeClr val="tx1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  <a:cs typeface="KoPubWorld돋움체 Light" panose="00000300000000000000" pitchFamily="2" charset="-127"/>
                </a:rPr>
                <a:t> </a:t>
              </a:r>
              <a:r>
                <a:rPr lang="ko-KR" altLang="en-US" sz="2000" dirty="0">
                  <a:solidFill>
                    <a:schemeClr val="tx1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  <a:cs typeface="KoPubWorld돋움체 Light" panose="00000300000000000000" pitchFamily="2" charset="-127"/>
                </a:rPr>
                <a:t>등 </a:t>
              </a:r>
              <a:endParaRPr lang="en-US" altLang="ko-KR" sz="2000" dirty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endParaRPr>
            </a:p>
            <a:p>
              <a:pPr algn="ctr"/>
              <a:r>
                <a:rPr lang="ko-KR" altLang="en-US" sz="2000" dirty="0">
                  <a:solidFill>
                    <a:schemeClr val="tx1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  <a:cs typeface="KoPubWorld돋움체 Light" panose="00000300000000000000" pitchFamily="2" charset="-127"/>
                </a:rPr>
                <a:t>친목 소모임</a:t>
              </a:r>
              <a:endParaRPr lang="en-US" altLang="ko-KR" sz="2000" dirty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KoPubWorld돋움체 Light" panose="00000300000000000000" pitchFamily="2" charset="-127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60D174C6-EF14-40EA-9A23-CD39A7C9EED1}"/>
              </a:ext>
            </a:extLst>
          </p:cNvPr>
          <p:cNvSpPr txBox="1"/>
          <p:nvPr/>
        </p:nvSpPr>
        <p:spPr>
          <a:xfrm>
            <a:off x="2388869" y="422305"/>
            <a:ext cx="3797921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앱의 고객층</a:t>
            </a:r>
          </a:p>
        </p:txBody>
      </p:sp>
    </p:spTree>
    <p:extLst>
      <p:ext uri="{BB962C8B-B14F-4D97-AF65-F5344CB8AC3E}">
        <p14:creationId xmlns:p14="http://schemas.microsoft.com/office/powerpoint/2010/main" val="26599174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08E62C0-14A1-4A12-B41E-13F0E87755BC}"/>
              </a:ext>
            </a:extLst>
          </p:cNvPr>
          <p:cNvSpPr txBox="1"/>
          <p:nvPr/>
        </p:nvSpPr>
        <p:spPr>
          <a:xfrm>
            <a:off x="3839219" y="464165"/>
            <a:ext cx="18204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CONTENTS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1582EED-4CEF-4332-AD6E-3A0DE847DFC5}"/>
              </a:ext>
            </a:extLst>
          </p:cNvPr>
          <p:cNvSpPr/>
          <p:nvPr/>
        </p:nvSpPr>
        <p:spPr>
          <a:xfrm>
            <a:off x="3949324" y="807065"/>
            <a:ext cx="3771900" cy="50977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lvl="2">
              <a:lnSpc>
                <a:spcPct val="300000"/>
              </a:lnSpc>
            </a:pPr>
            <a:r>
              <a:rPr lang="en-US" altLang="ko-KR" sz="22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1. </a:t>
            </a:r>
            <a:r>
              <a:rPr lang="ko-KR" altLang="en-US" sz="22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개요</a:t>
            </a:r>
            <a:r>
              <a:rPr lang="en-US" altLang="ko-KR" sz="22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	</a:t>
            </a:r>
          </a:p>
          <a:p>
            <a:pPr lvl="2">
              <a:lnSpc>
                <a:spcPct val="300000"/>
              </a:lnSpc>
            </a:pPr>
            <a:r>
              <a:rPr lang="en-US" altLang="ko-KR" sz="22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2. </a:t>
            </a:r>
            <a:r>
              <a:rPr lang="ko-KR" altLang="en-US" sz="22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진행</a:t>
            </a:r>
            <a:r>
              <a:rPr lang="en-US" altLang="ko-KR" sz="22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	</a:t>
            </a:r>
          </a:p>
          <a:p>
            <a:pPr lvl="2">
              <a:lnSpc>
                <a:spcPct val="300000"/>
              </a:lnSpc>
            </a:pPr>
            <a:r>
              <a:rPr lang="en-US" altLang="ko-KR" sz="22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3. </a:t>
            </a:r>
            <a:r>
              <a:rPr lang="ko-KR" altLang="en-US" sz="22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향후계획</a:t>
            </a:r>
            <a:r>
              <a:rPr lang="en-US" altLang="ko-KR" sz="22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	</a:t>
            </a:r>
          </a:p>
          <a:p>
            <a:pPr lvl="2">
              <a:lnSpc>
                <a:spcPct val="300000"/>
              </a:lnSpc>
            </a:pPr>
            <a:endParaRPr lang="ko-KR" altLang="en-US" sz="22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tx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81119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185248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881070"/>
              <a:ext cx="1576513" cy="5794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향후 계획</a:t>
              </a:r>
              <a:endPara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  <a:p>
              <a:pPr algn="ctr"/>
              <a:r>
                <a:rPr lang="ko-KR" altLang="en-US" sz="160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발전 가능성</a:t>
              </a:r>
              <a:endPara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1CF45E17-063C-41A3-BFF5-C580687FD87C}"/>
              </a:ext>
            </a:extLst>
          </p:cNvPr>
          <p:cNvSpPr txBox="1"/>
          <p:nvPr/>
        </p:nvSpPr>
        <p:spPr>
          <a:xfrm>
            <a:off x="2388869" y="422305"/>
            <a:ext cx="3797921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동아리 운영 현황 확인</a:t>
            </a:r>
            <a:endParaRPr lang="ko-KR" altLang="en-US" dirty="0">
              <a:ln>
                <a:solidFill>
                  <a:schemeClr val="tx1">
                    <a:alpha val="30000"/>
                  </a:schemeClr>
                </a:solidFill>
              </a:ln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6EB1D78-4440-438F-B9AF-7CB1FDEE9D26}"/>
              </a:ext>
            </a:extLst>
          </p:cNvPr>
          <p:cNvSpPr txBox="1"/>
          <p:nvPr/>
        </p:nvSpPr>
        <p:spPr>
          <a:xfrm>
            <a:off x="1458379" y="1328176"/>
            <a:ext cx="3565321" cy="7991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highlight>
                  <a:srgbClr val="404040"/>
                </a:highlight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희망 월 사용료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highlight>
                  <a:srgbClr val="404040"/>
                </a:highlight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ko-KR" altLang="en-US" sz="140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희망 월 사용료 평균 약 </a:t>
            </a:r>
            <a:r>
              <a:rPr lang="en-US" altLang="ko-KR" sz="140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3,250</a:t>
            </a:r>
            <a:r>
              <a:rPr lang="ko-KR" altLang="en-US" sz="140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원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41833ED-017E-45C7-834F-499CB27D1BFB}"/>
              </a:ext>
            </a:extLst>
          </p:cNvPr>
          <p:cNvGrpSpPr/>
          <p:nvPr/>
        </p:nvGrpSpPr>
        <p:grpSpPr>
          <a:xfrm>
            <a:off x="2934780" y="1727772"/>
            <a:ext cx="6322440" cy="4756322"/>
            <a:chOff x="845862" y="2101678"/>
            <a:chExt cx="6322440" cy="4756322"/>
          </a:xfrm>
        </p:grpSpPr>
        <p:graphicFrame>
          <p:nvGraphicFramePr>
            <p:cNvPr id="22" name="차트 21">
              <a:extLst>
                <a:ext uri="{FF2B5EF4-FFF2-40B4-BE49-F238E27FC236}">
                  <a16:creationId xmlns:a16="http://schemas.microsoft.com/office/drawing/2014/main" id="{80F9B9EF-E931-4644-9B42-BEEF999A3F7D}"/>
                </a:ext>
              </a:extLst>
            </p:cNvPr>
            <p:cNvGraphicFramePr/>
            <p:nvPr/>
          </p:nvGraphicFramePr>
          <p:xfrm>
            <a:off x="845862" y="2101678"/>
            <a:ext cx="6322440" cy="4472516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DD4781DD-EEA1-402D-8837-D62B57D39978}"/>
                </a:ext>
              </a:extLst>
            </p:cNvPr>
            <p:cNvSpPr txBox="1"/>
            <p:nvPr/>
          </p:nvSpPr>
          <p:spPr>
            <a:xfrm>
              <a:off x="2388869" y="4176634"/>
              <a:ext cx="1213794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500" b="1"/>
                <a:t>잘 모르겠다</a:t>
              </a:r>
              <a:br>
                <a:rPr lang="en-US" altLang="ko-KR" sz="1500" b="1"/>
              </a:br>
              <a:r>
                <a:rPr lang="en-US" altLang="ko-KR" sz="1500" b="1"/>
                <a:t>( 36 </a:t>
              </a:r>
              <a:r>
                <a:rPr lang="ko-KR" altLang="en-US" sz="1500" b="1"/>
                <a:t>명 </a:t>
              </a:r>
              <a:r>
                <a:rPr lang="en-US" altLang="ko-KR" sz="1500" b="1"/>
                <a:t>)</a:t>
              </a:r>
              <a:endParaRPr lang="ko-KR" altLang="en-US" sz="1500" b="1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5954656-1CD7-4C37-A541-C169A5E117F9}"/>
                </a:ext>
              </a:extLst>
            </p:cNvPr>
            <p:cNvSpPr txBox="1"/>
            <p:nvPr/>
          </p:nvSpPr>
          <p:spPr>
            <a:xfrm>
              <a:off x="4385991" y="3472985"/>
              <a:ext cx="1646606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500" b="1"/>
                <a:t>1,000 ~ 2,499</a:t>
              </a:r>
              <a:r>
                <a:rPr lang="ko-KR" altLang="en-US" sz="1500" b="1"/>
                <a:t>원</a:t>
              </a:r>
              <a:br>
                <a:rPr lang="en-US" altLang="ko-KR" sz="1500" b="1"/>
              </a:br>
              <a:r>
                <a:rPr lang="en-US" altLang="ko-KR" sz="1500" b="1"/>
                <a:t>( 12 </a:t>
              </a:r>
              <a:r>
                <a:rPr lang="ko-KR" altLang="en-US" sz="1500" b="1"/>
                <a:t>명 </a:t>
              </a:r>
              <a:r>
                <a:rPr lang="en-US" altLang="ko-KR" sz="1500" b="1"/>
                <a:t>)</a:t>
              </a:r>
              <a:endParaRPr lang="ko-KR" altLang="en-US" sz="1500" b="1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11C9BF8-2AFF-43B5-8735-39737A3CCC5E}"/>
                </a:ext>
              </a:extLst>
            </p:cNvPr>
            <p:cNvSpPr txBox="1"/>
            <p:nvPr/>
          </p:nvSpPr>
          <p:spPr>
            <a:xfrm>
              <a:off x="4449394" y="4537556"/>
              <a:ext cx="1646606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500" b="1"/>
                <a:t>2,500 ~ 3,999</a:t>
              </a:r>
              <a:r>
                <a:rPr lang="ko-KR" altLang="en-US" sz="1500" b="1"/>
                <a:t>원</a:t>
              </a:r>
              <a:br>
                <a:rPr lang="en-US" altLang="ko-KR" sz="1500" b="1"/>
              </a:br>
              <a:r>
                <a:rPr lang="en-US" altLang="ko-KR" sz="1500" b="1"/>
                <a:t>( 12 </a:t>
              </a:r>
              <a:r>
                <a:rPr lang="ko-KR" altLang="en-US" sz="1500" b="1"/>
                <a:t>명 </a:t>
              </a:r>
              <a:r>
                <a:rPr lang="en-US" altLang="ko-KR" sz="1500" b="1"/>
                <a:t>)</a:t>
              </a:r>
              <a:endParaRPr lang="ko-KR" altLang="en-US" sz="1500" b="1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F761974-6605-473C-90AA-098DC2EB22BE}"/>
                </a:ext>
              </a:extLst>
            </p:cNvPr>
            <p:cNvSpPr txBox="1"/>
            <p:nvPr/>
          </p:nvSpPr>
          <p:spPr>
            <a:xfrm>
              <a:off x="3883361" y="5600362"/>
              <a:ext cx="1646606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500" b="1"/>
                <a:t>4,000 ~ 5,499</a:t>
              </a:r>
              <a:r>
                <a:rPr lang="ko-KR" altLang="en-US" sz="1500" b="1"/>
                <a:t>원</a:t>
              </a:r>
              <a:br>
                <a:rPr lang="en-US" altLang="ko-KR" sz="1500" b="1"/>
              </a:br>
              <a:r>
                <a:rPr lang="en-US" altLang="ko-KR" sz="1500" b="1"/>
                <a:t>( 8 </a:t>
              </a:r>
              <a:r>
                <a:rPr lang="ko-KR" altLang="en-US" sz="1500" b="1"/>
                <a:t>명 </a:t>
              </a:r>
              <a:r>
                <a:rPr lang="en-US" altLang="ko-KR" sz="1500" b="1"/>
                <a:t>)</a:t>
              </a:r>
              <a:endParaRPr lang="ko-KR" altLang="en-US" sz="1500" b="1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0570F29-95D1-4BCA-9A8E-8EA01C964A38}"/>
                </a:ext>
              </a:extLst>
            </p:cNvPr>
            <p:cNvSpPr txBox="1"/>
            <p:nvPr/>
          </p:nvSpPr>
          <p:spPr>
            <a:xfrm>
              <a:off x="3937000" y="2644122"/>
              <a:ext cx="829073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500" b="1">
                  <a:solidFill>
                    <a:schemeClr val="bg1"/>
                  </a:solidFill>
                </a:rPr>
                <a:t>무료</a:t>
              </a:r>
              <a:br>
                <a:rPr lang="en-US" altLang="ko-KR" sz="1500" b="1">
                  <a:solidFill>
                    <a:schemeClr val="bg1"/>
                  </a:solidFill>
                </a:rPr>
              </a:br>
              <a:r>
                <a:rPr lang="en-US" altLang="ko-KR" sz="1500" b="1">
                  <a:solidFill>
                    <a:schemeClr val="bg1"/>
                  </a:solidFill>
                </a:rPr>
                <a:t>( 6 </a:t>
              </a:r>
              <a:r>
                <a:rPr lang="ko-KR" altLang="en-US" sz="1500" b="1">
                  <a:solidFill>
                    <a:schemeClr val="bg1"/>
                  </a:solidFill>
                </a:rPr>
                <a:t>명 </a:t>
              </a:r>
              <a:r>
                <a:rPr lang="en-US" altLang="ko-KR" sz="1500" b="1">
                  <a:solidFill>
                    <a:schemeClr val="bg1"/>
                  </a:solidFill>
                </a:rPr>
                <a:t>)</a:t>
              </a:r>
              <a:endParaRPr lang="ko-KR" altLang="en-US" sz="1500" b="1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DD02FAB-9C9C-4D39-98D9-90B61A674406}"/>
                </a:ext>
              </a:extLst>
            </p:cNvPr>
            <p:cNvSpPr txBox="1"/>
            <p:nvPr/>
          </p:nvSpPr>
          <p:spPr>
            <a:xfrm>
              <a:off x="2011680" y="6304002"/>
              <a:ext cx="1439818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500" b="1"/>
                <a:t>10,000</a:t>
              </a:r>
              <a:r>
                <a:rPr lang="ko-KR" altLang="en-US" sz="1500" b="1"/>
                <a:t>원 이상</a:t>
              </a:r>
              <a:br>
                <a:rPr lang="en-US" altLang="ko-KR" sz="1500" b="1"/>
              </a:br>
              <a:r>
                <a:rPr lang="en-US" altLang="ko-KR" sz="1500" b="1"/>
                <a:t>( 4 </a:t>
              </a:r>
              <a:r>
                <a:rPr lang="ko-KR" altLang="en-US" sz="1500" b="1"/>
                <a:t>명 </a:t>
              </a:r>
              <a:r>
                <a:rPr lang="en-US" altLang="ko-KR" sz="1500" b="1"/>
                <a:t>)</a:t>
              </a:r>
              <a:endParaRPr lang="ko-KR" altLang="en-US" sz="1500" b="1"/>
            </a:p>
          </p:txBody>
        </p:sp>
        <p:sp>
          <p:nvSpPr>
            <p:cNvPr id="3" name="자유형: 도형 2">
              <a:extLst>
                <a:ext uri="{FF2B5EF4-FFF2-40B4-BE49-F238E27FC236}">
                  <a16:creationId xmlns:a16="http://schemas.microsoft.com/office/drawing/2014/main" id="{179D46CC-F5A0-43DA-83DD-69D898E98C25}"/>
                </a:ext>
              </a:extLst>
            </p:cNvPr>
            <p:cNvSpPr/>
            <p:nvPr/>
          </p:nvSpPr>
          <p:spPr>
            <a:xfrm>
              <a:off x="3388510" y="6377855"/>
              <a:ext cx="548490" cy="392675"/>
            </a:xfrm>
            <a:custGeom>
              <a:avLst/>
              <a:gdLst>
                <a:gd name="connsiteX0" fmla="*/ 602428 w 602428"/>
                <a:gd name="connsiteY0" fmla="*/ 0 h 392675"/>
                <a:gd name="connsiteX1" fmla="*/ 494851 w 602428"/>
                <a:gd name="connsiteY1" fmla="*/ 387275 h 392675"/>
                <a:gd name="connsiteX2" fmla="*/ 0 w 602428"/>
                <a:gd name="connsiteY2" fmla="*/ 215153 h 392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02428" h="392675">
                  <a:moveTo>
                    <a:pt x="602428" y="0"/>
                  </a:moveTo>
                  <a:cubicBezTo>
                    <a:pt x="598842" y="175708"/>
                    <a:pt x="595256" y="351416"/>
                    <a:pt x="494851" y="387275"/>
                  </a:cubicBezTo>
                  <a:cubicBezTo>
                    <a:pt x="394446" y="423134"/>
                    <a:pt x="50202" y="270734"/>
                    <a:pt x="0" y="215153"/>
                  </a:cubicBezTo>
                </a:path>
              </a:pathLst>
            </a:custGeom>
            <a:noFill/>
            <a:ln w="1905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390569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185248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881070"/>
              <a:ext cx="1576513" cy="5794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3. </a:t>
              </a:r>
              <a:r>
                <a:rPr lang="ko-KR" altLang="en-US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향후 계획</a:t>
              </a:r>
              <a:endPara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  <a:p>
              <a:pPr algn="ctr"/>
              <a:r>
                <a:rPr lang="ko-KR" altLang="en-US" sz="16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앞으로의 발전 방향</a:t>
              </a: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1CF45E17-063C-41A3-BFF5-C580687FD87C}"/>
              </a:ext>
            </a:extLst>
          </p:cNvPr>
          <p:cNvSpPr txBox="1"/>
          <p:nvPr/>
        </p:nvSpPr>
        <p:spPr>
          <a:xfrm>
            <a:off x="2388869" y="422305"/>
            <a:ext cx="3797921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동아리 운영 현황 확인</a:t>
            </a: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D6289A9F-FF5C-40CD-B664-BF62B232375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2727" l="7955" r="92841">
                        <a14:foregroundMark x1="35227" y1="31591" x2="47955" y2="76477"/>
                        <a14:foregroundMark x1="21818" y1="23182" x2="25114" y2="78068"/>
                        <a14:foregroundMark x1="17727" y1="29659" x2="15568" y2="75227"/>
                        <a14:foregroundMark x1="13182" y1="21705" x2="12159" y2="64432"/>
                        <a14:foregroundMark x1="11250" y1="18182" x2="10568" y2="60341"/>
                        <a14:foregroundMark x1="15341" y1="17386" x2="29091" y2="16250"/>
                        <a14:foregroundMark x1="29091" y1="16250" x2="45114" y2="16250"/>
                        <a14:foregroundMark x1="45114" y1="16250" x2="57386" y2="16023"/>
                        <a14:foregroundMark x1="57386" y1="16023" x2="69318" y2="16023"/>
                        <a14:foregroundMark x1="33750" y1="16932" x2="67955" y2="39432"/>
                        <a14:foregroundMark x1="67955" y1="39432" x2="72614" y2="47614"/>
                        <a14:foregroundMark x1="14091" y1="14432" x2="21136" y2="14205"/>
                        <a14:foregroundMark x1="14545" y1="12841" x2="27614" y2="12273"/>
                        <a14:foregroundMark x1="27614" y1="12273" x2="27841" y2="12273"/>
                        <a14:foregroundMark x1="12955" y1="11250" x2="28636" y2="11250"/>
                        <a14:foregroundMark x1="81023" y1="14545" x2="81023" y2="90909"/>
                        <a14:foregroundMark x1="81023" y1="90909" x2="24432" y2="90000"/>
                        <a14:foregroundMark x1="82727" y1="17045" x2="86591" y2="83750"/>
                        <a14:foregroundMark x1="86591" y1="83750" x2="85795" y2="88409"/>
                        <a14:foregroundMark x1="87727" y1="16477" x2="84318" y2="87841"/>
                        <a14:foregroundMark x1="84318" y1="87841" x2="87955" y2="92727"/>
                        <a14:foregroundMark x1="87159" y1="22500" x2="88182" y2="80000"/>
                        <a14:foregroundMark x1="88182" y1="80000" x2="92841" y2="17273"/>
                        <a14:foregroundMark x1="10000" y1="16364" x2="7955" y2="82273"/>
                        <a14:foregroundMark x1="7955" y1="82273" x2="16591" y2="91591"/>
                        <a14:foregroundMark x1="16591" y1="91591" x2="25909" y2="91705"/>
                        <a14:foregroundMark x1="8068" y1="11477" x2="19318" y2="10341"/>
                        <a14:foregroundMark x1="7955" y1="10455" x2="30795" y2="11250"/>
                        <a14:foregroundMark x1="7955" y1="10114" x2="88182" y2="11818"/>
                        <a14:foregroundMark x1="7955" y1="92727" x2="7955" y2="92727"/>
                        <a14:foregroundMark x1="41250" y1="10682" x2="41250" y2="10682"/>
                        <a14:foregroundMark x1="75114" y1="10341" x2="75114" y2="10341"/>
                        <a14:foregroundMark x1="84091" y1="10455" x2="84091" y2="10455"/>
                        <a14:foregroundMark x1="92614" y1="10455" x2="92614" y2="1045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738" t="8566" r="6028" b="6718"/>
          <a:stretch/>
        </p:blipFill>
        <p:spPr>
          <a:xfrm>
            <a:off x="586739" y="1668780"/>
            <a:ext cx="3429001" cy="332994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05F6C0E2-EA6A-4773-99E4-D6740A277C0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318" b="92841" l="7727" r="93182">
                        <a14:foregroundMark x1="21477" y1="23523" x2="21477" y2="23523"/>
                        <a14:foregroundMark x1="42045" y1="32841" x2="42045" y2="32841"/>
                        <a14:foregroundMark x1="44545" y1="47955" x2="44545" y2="47955"/>
                        <a14:foregroundMark x1="63750" y1="46591" x2="63750" y2="46591"/>
                        <a14:foregroundMark x1="63977" y1="27955" x2="63977" y2="27955"/>
                        <a14:foregroundMark x1="22500" y1="23523" x2="62386" y2="69205"/>
                        <a14:foregroundMark x1="30227" y1="19091" x2="73068" y2="28295"/>
                        <a14:foregroundMark x1="73068" y1="28295" x2="80455" y2="35114"/>
                        <a14:foregroundMark x1="13977" y1="24886" x2="23295" y2="72841"/>
                        <a14:foregroundMark x1="23295" y1="72841" x2="33750" y2="79886"/>
                        <a14:foregroundMark x1="33750" y1="79886" x2="46023" y2="80114"/>
                        <a14:foregroundMark x1="46023" y1="80114" x2="63068" y2="78636"/>
                        <a14:foregroundMark x1="63068" y1="78636" x2="70114" y2="62955"/>
                        <a14:foregroundMark x1="70114" y1="62955" x2="63182" y2="32955"/>
                        <a14:foregroundMark x1="84091" y1="25455" x2="74432" y2="76136"/>
                        <a14:foregroundMark x1="74432" y1="76136" x2="50341" y2="77159"/>
                        <a14:foregroundMark x1="11591" y1="33750" x2="17159" y2="86136"/>
                        <a14:foregroundMark x1="17159" y1="86136" x2="39773" y2="90227"/>
                        <a14:foregroundMark x1="39773" y1="90227" x2="56023" y2="87273"/>
                        <a14:foregroundMark x1="75341" y1="85114" x2="82727" y2="31023"/>
                        <a14:foregroundMark x1="26932" y1="17273" x2="69432" y2="15114"/>
                        <a14:foregroundMark x1="37159" y1="10341" x2="37159" y2="10341"/>
                        <a14:foregroundMark x1="23636" y1="14773" x2="79318" y2="11705"/>
                        <a14:foregroundMark x1="19205" y1="12273" x2="42727" y2="9545"/>
                        <a14:foregroundMark x1="42727" y1="9545" x2="78864" y2="10114"/>
                        <a14:foregroundMark x1="22045" y1="11250" x2="10568" y2="15795"/>
                        <a14:foregroundMark x1="10568" y1="15795" x2="9091" y2="30568"/>
                        <a14:foregroundMark x1="9091" y1="30568" x2="13523" y2="92841"/>
                        <a14:foregroundMark x1="42273" y1="90568" x2="74545" y2="90227"/>
                        <a14:foregroundMark x1="74545" y1="90227" x2="86250" y2="85682"/>
                        <a14:foregroundMark x1="86250" y1="85682" x2="83523" y2="40568"/>
                        <a14:foregroundMark x1="85114" y1="30682" x2="86023" y2="89773"/>
                        <a14:foregroundMark x1="87841" y1="26932" x2="89886" y2="66136"/>
                        <a14:foregroundMark x1="89886" y1="29886" x2="89318" y2="88068"/>
                        <a14:foregroundMark x1="89886" y1="21364" x2="92273" y2="85909"/>
                        <a14:foregroundMark x1="92273" y1="85909" x2="87955" y2="91591"/>
                        <a14:foregroundMark x1="11364" y1="12273" x2="11364" y2="12273"/>
                        <a14:foregroundMark x1="8750" y1="18068" x2="8750" y2="18068"/>
                        <a14:foregroundMark x1="9318" y1="53977" x2="9318" y2="53977"/>
                        <a14:foregroundMark x1="9432" y1="60909" x2="9432" y2="60909"/>
                        <a14:foregroundMark x1="85227" y1="16136" x2="85227" y2="16136"/>
                        <a14:foregroundMark x1="92273" y1="10114" x2="92273" y2="10114"/>
                        <a14:foregroundMark x1="8750" y1="67500" x2="8750" y2="67500"/>
                        <a14:foregroundMark x1="11250" y1="11477" x2="11250" y2="11477"/>
                        <a14:foregroundMark x1="9659" y1="11477" x2="9659" y2="11477"/>
                        <a14:foregroundMark x1="8068" y1="11250" x2="8068" y2="11250"/>
                        <a14:foregroundMark x1="7955" y1="10455" x2="7955" y2="10455"/>
                        <a14:foregroundMark x1="89545" y1="15114" x2="89545" y2="15114"/>
                        <a14:foregroundMark x1="93182" y1="9545" x2="93182" y2="9545"/>
                        <a14:foregroundMark x1="7727" y1="9318" x2="7727" y2="9318"/>
                        <a14:foregroundMark x1="8750" y1="91705" x2="8750" y2="91705"/>
                        <a14:foregroundMark x1="7955" y1="92500" x2="7955" y2="92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149" t="8567" r="5617" b="6719"/>
          <a:stretch/>
        </p:blipFill>
        <p:spPr>
          <a:xfrm>
            <a:off x="4343400" y="1668780"/>
            <a:ext cx="3429001" cy="332994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71BBF1E3-5089-43FB-A762-FB0BF1E2BD9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205" b="92500" l="6364" r="93864">
                        <a14:foregroundMark x1="20568" y1="30227" x2="22841" y2="65568"/>
                        <a14:foregroundMark x1="22841" y1="65568" x2="31136" y2="74659"/>
                        <a14:foregroundMark x1="31136" y1="74659" x2="68864" y2="72841"/>
                        <a14:foregroundMark x1="68864" y1="72841" x2="74886" y2="58750"/>
                        <a14:foregroundMark x1="74886" y1="58750" x2="77386" y2="41136"/>
                        <a14:foregroundMark x1="77727" y1="29318" x2="41705" y2="73864"/>
                        <a14:foregroundMark x1="53864" y1="34773" x2="31477" y2="66705"/>
                        <a14:foregroundMark x1="51364" y1="28523" x2="30795" y2="59545"/>
                        <a14:foregroundMark x1="30795" y1="59545" x2="28750" y2="66136"/>
                        <a14:foregroundMark x1="56477" y1="36136" x2="41136" y2="63636"/>
                        <a14:foregroundMark x1="41136" y1="63636" x2="41136" y2="63977"/>
                        <a14:foregroundMark x1="66477" y1="41477" x2="45341" y2="68636"/>
                        <a14:foregroundMark x1="65795" y1="46705" x2="51364" y2="69091"/>
                        <a14:foregroundMark x1="72955" y1="41932" x2="69205" y2="70568"/>
                        <a14:foregroundMark x1="80455" y1="41136" x2="79545" y2="73068"/>
                        <a14:foregroundMark x1="82955" y1="36136" x2="81818" y2="76591"/>
                        <a14:foregroundMark x1="81591" y1="50795" x2="65114" y2="66023"/>
                        <a14:foregroundMark x1="65114" y1="66023" x2="52045" y2="72500"/>
                        <a14:foregroundMark x1="52045" y1="72500" x2="51818" y2="72500"/>
                        <a14:foregroundMark x1="70795" y1="57614" x2="42614" y2="71591"/>
                        <a14:foregroundMark x1="58182" y1="63636" x2="34659" y2="68409"/>
                        <a14:foregroundMark x1="34659" y1="68409" x2="29886" y2="67727"/>
                        <a14:foregroundMark x1="51591" y1="43864" x2="40341" y2="50114"/>
                        <a14:foregroundMark x1="40341" y1="50114" x2="39205" y2="50455"/>
                        <a14:foregroundMark x1="54318" y1="32386" x2="16136" y2="42386"/>
                        <a14:foregroundMark x1="16136" y1="42386" x2="18068" y2="40341"/>
                        <a14:foregroundMark x1="59545" y1="25795" x2="35114" y2="29091"/>
                        <a14:foregroundMark x1="35114" y1="29091" x2="35114" y2="29091"/>
                        <a14:foregroundMark x1="51818" y1="23864" x2="29091" y2="30455"/>
                        <a14:foregroundMark x1="29091" y1="30455" x2="29091" y2="30455"/>
                        <a14:foregroundMark x1="62273" y1="24659" x2="34091" y2="27386"/>
                        <a14:foregroundMark x1="34091" y1="27386" x2="34091" y2="27386"/>
                        <a14:foregroundMark x1="63068" y1="21591" x2="30227" y2="26932"/>
                        <a14:foregroundMark x1="62045" y1="22386" x2="35455" y2="27955"/>
                        <a14:foregroundMark x1="35455" y1="27955" x2="35455" y2="27955"/>
                        <a14:foregroundMark x1="51250" y1="24659" x2="41364" y2="27159"/>
                        <a14:foregroundMark x1="61136" y1="21136" x2="62614" y2="21023"/>
                        <a14:foregroundMark x1="64545" y1="21023" x2="91364" y2="29886"/>
                        <a14:foregroundMark x1="72955" y1="26932" x2="75682" y2="37045"/>
                        <a14:foregroundMark x1="82614" y1="22727" x2="79659" y2="42500"/>
                        <a14:foregroundMark x1="79659" y1="42500" x2="79659" y2="42500"/>
                        <a14:foregroundMark x1="82955" y1="25682" x2="83977" y2="42841"/>
                        <a14:foregroundMark x1="83977" y1="42841" x2="83977" y2="42841"/>
                        <a14:foregroundMark x1="87841" y1="24318" x2="86250" y2="52727"/>
                        <a14:foregroundMark x1="86250" y1="52727" x2="86250" y2="52727"/>
                        <a14:foregroundMark x1="85909" y1="27614" x2="83409" y2="60909"/>
                        <a14:foregroundMark x1="84886" y1="39205" x2="78977" y2="71818"/>
                        <a14:foregroundMark x1="78977" y1="63409" x2="71136" y2="83636"/>
                        <a14:foregroundMark x1="71136" y1="80341" x2="43295" y2="82614"/>
                        <a14:foregroundMark x1="43295" y1="82614" x2="43295" y2="82614"/>
                        <a14:foregroundMark x1="42273" y1="82273" x2="40909" y2="82273"/>
                        <a14:foregroundMark x1="28182" y1="84318" x2="73523" y2="81818"/>
                        <a14:foregroundMark x1="73523" y1="81818" x2="73523" y2="81818"/>
                        <a14:foregroundMark x1="48523" y1="84773" x2="73295" y2="82045"/>
                        <a14:foregroundMark x1="73295" y1="82045" x2="73295" y2="82045"/>
                        <a14:foregroundMark x1="32159" y1="83182" x2="55114" y2="81250"/>
                        <a14:foregroundMark x1="55114" y1="81250" x2="55114" y2="81250"/>
                        <a14:foregroundMark x1="35455" y1="83409" x2="58182" y2="81023"/>
                        <a14:foregroundMark x1="58182" y1="81023" x2="58182" y2="81023"/>
                        <a14:foregroundMark x1="35341" y1="81023" x2="56477" y2="76364"/>
                        <a14:foregroundMark x1="32386" y1="79659" x2="60682" y2="76023"/>
                        <a14:foregroundMark x1="16136" y1="23636" x2="14773" y2="57955"/>
                        <a14:foregroundMark x1="12614" y1="27955" x2="11818" y2="64773"/>
                        <a14:foregroundMark x1="12273" y1="25227" x2="14205" y2="68068"/>
                        <a14:foregroundMark x1="14205" y1="68068" x2="14205" y2="68068"/>
                        <a14:foregroundMark x1="15114" y1="30114" x2="15114" y2="74886"/>
                        <a14:foregroundMark x1="15114" y1="74886" x2="15114" y2="74886"/>
                        <a14:foregroundMark x1="18295" y1="44773" x2="19432" y2="84773"/>
                        <a14:foregroundMark x1="19432" y1="84773" x2="19432" y2="84773"/>
                        <a14:foregroundMark x1="19432" y1="52159" x2="17500" y2="84318"/>
                        <a14:foregroundMark x1="17500" y1="84318" x2="17500" y2="84318"/>
                        <a14:foregroundMark x1="16705" y1="63409" x2="17727" y2="83182"/>
                        <a14:foregroundMark x1="17727" y1="83182" x2="18068" y2="83182"/>
                        <a14:foregroundMark x1="16136" y1="89545" x2="58182" y2="90000"/>
                        <a14:foregroundMark x1="33182" y1="89773" x2="67273" y2="89432"/>
                        <a14:foregroundMark x1="67273" y1="89432" x2="67273" y2="89432"/>
                        <a14:foregroundMark x1="35341" y1="90000" x2="61818" y2="90000"/>
                        <a14:foregroundMark x1="78750" y1="81023" x2="78750" y2="81023"/>
                        <a14:foregroundMark x1="27727" y1="57045" x2="27727" y2="57045"/>
                        <a14:foregroundMark x1="16477" y1="16136" x2="69318" y2="16136"/>
                        <a14:foregroundMark x1="69318" y1="16136" x2="79545" y2="15909"/>
                        <a14:foregroundMark x1="32614" y1="10341" x2="45341" y2="9886"/>
                        <a14:foregroundMark x1="45341" y1="9886" x2="73523" y2="9886"/>
                        <a14:foregroundMark x1="16477" y1="12841" x2="76932" y2="12841"/>
                        <a14:foregroundMark x1="76932" y1="12841" x2="88750" y2="21477"/>
                        <a14:foregroundMark x1="88750" y1="21477" x2="92841" y2="33636"/>
                        <a14:foregroundMark x1="92841" y1="33636" x2="91250" y2="59545"/>
                        <a14:foregroundMark x1="91250" y1="59545" x2="87614" y2="70227"/>
                        <a14:foregroundMark x1="10341" y1="17045" x2="8636" y2="56364"/>
                        <a14:foregroundMark x1="8636" y1="56364" x2="10909" y2="90000"/>
                        <a14:foregroundMark x1="10682" y1="13977" x2="10682" y2="13977"/>
                        <a14:foregroundMark x1="20909" y1="11818" x2="20909" y2="11818"/>
                        <a14:foregroundMark x1="30227" y1="9886" x2="30227" y2="9886"/>
                        <a14:foregroundMark x1="47500" y1="9205" x2="47500" y2="9205"/>
                        <a14:foregroundMark x1="84773" y1="12841" x2="84773" y2="12841"/>
                        <a14:foregroundMark x1="88409" y1="13409" x2="88409" y2="22500"/>
                        <a14:foregroundMark x1="76023" y1="12841" x2="88750" y2="12500"/>
                        <a14:foregroundMark x1="88750" y1="12500" x2="92159" y2="24659"/>
                        <a14:foregroundMark x1="92159" y1="24659" x2="92159" y2="25682"/>
                        <a14:foregroundMark x1="75795" y1="12045" x2="87955" y2="11477"/>
                        <a14:foregroundMark x1="87955" y1="11477" x2="90114" y2="11477"/>
                        <a14:foregroundMark x1="75682" y1="10455" x2="93295" y2="10455"/>
                        <a14:foregroundMark x1="10341" y1="11705" x2="27386" y2="13636"/>
                        <a14:foregroundMark x1="8977" y1="13068" x2="10455" y2="89545"/>
                        <a14:foregroundMark x1="15000" y1="93523" x2="42500" y2="91591"/>
                        <a14:foregroundMark x1="42500" y1="91591" x2="80795" y2="91591"/>
                        <a14:foregroundMark x1="80795" y1="91591" x2="88068" y2="81591"/>
                        <a14:foregroundMark x1="88068" y1="81591" x2="88068" y2="68295"/>
                        <a14:foregroundMark x1="76932" y1="78523" x2="76932" y2="78523"/>
                        <a14:foregroundMark x1="90795" y1="65341" x2="90341" y2="90455"/>
                        <a14:foregroundMark x1="90341" y1="90455" x2="90114" y2="90795"/>
                        <a14:foregroundMark x1="90568" y1="67159" x2="90568" y2="80795"/>
                        <a14:foregroundMark x1="90568" y1="80795" x2="85227" y2="92159"/>
                        <a14:foregroundMark x1="85227" y1="92159" x2="9886" y2="92500"/>
                        <a14:foregroundMark x1="33182" y1="11136" x2="10682" y2="11136"/>
                        <a14:foregroundMark x1="10682" y1="10455" x2="35909" y2="10682"/>
                        <a14:foregroundMark x1="9091" y1="11136" x2="8977" y2="91591"/>
                        <a14:foregroundMark x1="8977" y1="91932" x2="7955" y2="52727"/>
                        <a14:foregroundMark x1="7955" y1="52727" x2="9886" y2="18068"/>
                        <a14:foregroundMark x1="7159" y1="12841" x2="8750" y2="43636"/>
                        <a14:foregroundMark x1="7159" y1="18864" x2="6364" y2="83636"/>
                        <a14:foregroundMark x1="84318" y1="10341" x2="84318" y2="10341"/>
                        <a14:foregroundMark x1="86477" y1="9886" x2="86477" y2="9886"/>
                        <a14:foregroundMark x1="88977" y1="10114" x2="88977" y2="10114"/>
                        <a14:foregroundMark x1="91705" y1="10114" x2="91705" y2="10114"/>
                        <a14:foregroundMark x1="92500" y1="9545" x2="92500" y2="9545"/>
                        <a14:foregroundMark x1="93636" y1="42841" x2="93636" y2="42841"/>
                        <a14:foregroundMark x1="93295" y1="52159" x2="93295" y2="52159"/>
                        <a14:foregroundMark x1="92273" y1="60682" x2="91364" y2="89205"/>
                        <a14:foregroundMark x1="93864" y1="79318" x2="93864" y2="79318"/>
                        <a14:foregroundMark x1="92727" y1="71136" x2="92727" y2="71136"/>
                        <a14:foregroundMark x1="92727" y1="57614" x2="92727" y2="57614"/>
                        <a14:foregroundMark x1="91477" y1="51023" x2="91364" y2="64205"/>
                        <a14:foregroundMark x1="91364" y1="64205" x2="90455" y2="50795"/>
                        <a14:foregroundMark x1="90455" y1="50795" x2="92500" y2="72727"/>
                        <a14:foregroundMark x1="92273" y1="54091" x2="92273" y2="54091"/>
                        <a14:foregroundMark x1="92841" y1="54659" x2="92841" y2="54659"/>
                        <a14:foregroundMark x1="93068" y1="55114" x2="93068" y2="55114"/>
                        <a14:foregroundMark x1="93068" y1="55114" x2="93068" y2="55114"/>
                        <a14:foregroundMark x1="93068" y1="56250" x2="93068" y2="56250"/>
                        <a14:foregroundMark x1="93068" y1="57386" x2="93068" y2="58409"/>
                        <a14:foregroundMark x1="92727" y1="59205" x2="92727" y2="59205"/>
                        <a14:foregroundMark x1="92727" y1="60114" x2="92500" y2="61136"/>
                        <a14:foregroundMark x1="92500" y1="61932" x2="92500" y2="62500"/>
                        <a14:foregroundMark x1="92500" y1="62841" x2="92500" y2="62841"/>
                        <a14:foregroundMark x1="92500" y1="63977" x2="92500" y2="65000"/>
                        <a14:foregroundMark x1="92500" y1="65000" x2="92727" y2="65909"/>
                        <a14:foregroundMark x1="92727" y1="65909" x2="92841" y2="66705"/>
                        <a14:foregroundMark x1="92841" y1="67159" x2="92841" y2="67159"/>
                        <a14:foregroundMark x1="92841" y1="68068" x2="92841" y2="68068"/>
                        <a14:foregroundMark x1="92841" y1="68636" x2="92841" y2="68636"/>
                        <a14:foregroundMark x1="92841" y1="69659" x2="92841" y2="69659"/>
                        <a14:foregroundMark x1="19205" y1="9886" x2="19205" y2="9886"/>
                        <a14:foregroundMark x1="7955" y1="10455" x2="7955" y2="10455"/>
                        <a14:foregroundMark x1="8750" y1="89545" x2="8750" y2="895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032" t="8567" r="6734" b="8075"/>
          <a:stretch/>
        </p:blipFill>
        <p:spPr>
          <a:xfrm>
            <a:off x="8176262" y="1668780"/>
            <a:ext cx="3429000" cy="32766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E217758-E5C9-4BC9-81C3-284FA2A8A35F}"/>
              </a:ext>
            </a:extLst>
          </p:cNvPr>
          <p:cNvSpPr txBox="1"/>
          <p:nvPr/>
        </p:nvSpPr>
        <p:spPr>
          <a:xfrm>
            <a:off x="5657790" y="5352643"/>
            <a:ext cx="8002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rgbClr val="969696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성과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59F3A00-C9E4-48C7-9016-0D7DDB9FF6AB}"/>
              </a:ext>
            </a:extLst>
          </p:cNvPr>
          <p:cNvSpPr txBox="1"/>
          <p:nvPr/>
        </p:nvSpPr>
        <p:spPr>
          <a:xfrm>
            <a:off x="9490652" y="5352643"/>
            <a:ext cx="8002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rgbClr val="969696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인원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3669029-016E-4BDC-B0C9-9FEE7A5CA779}"/>
              </a:ext>
            </a:extLst>
          </p:cNvPr>
          <p:cNvSpPr txBox="1"/>
          <p:nvPr/>
        </p:nvSpPr>
        <p:spPr>
          <a:xfrm>
            <a:off x="1542057" y="5306677"/>
            <a:ext cx="1518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rgbClr val="969696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활동 내용</a:t>
            </a:r>
          </a:p>
        </p:txBody>
      </p:sp>
    </p:spTree>
    <p:extLst>
      <p:ext uri="{BB962C8B-B14F-4D97-AF65-F5344CB8AC3E}">
        <p14:creationId xmlns:p14="http://schemas.microsoft.com/office/powerpoint/2010/main" val="1570039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C2EA47E2-A6CE-494D-BC7B-25F35DFDD4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rgbClr val="F2F2F2"/>
          </a:solidFill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C8FCD74-879C-42EB-8E54-8521F532144E}"/>
              </a:ext>
            </a:extLst>
          </p:cNvPr>
          <p:cNvSpPr txBox="1"/>
          <p:nvPr/>
        </p:nvSpPr>
        <p:spPr>
          <a:xfrm>
            <a:off x="4625886" y="2693849"/>
            <a:ext cx="277108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Thank you</a:t>
            </a:r>
          </a:p>
          <a:p>
            <a:pPr algn="ctr"/>
            <a:r>
              <a:rPr lang="en-US" altLang="ko-KR" sz="4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Q &amp; A </a:t>
            </a:r>
            <a:endParaRPr lang="ko-KR" altLang="en-US" sz="44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285039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185248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2196" y="-740401"/>
              <a:ext cx="1576513" cy="3586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1. </a:t>
              </a:r>
              <a:r>
                <a:rPr lang="ko-KR" altLang="en-US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개요</a:t>
              </a: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9591C939-9B59-412D-BB53-1E56AF4941A4}"/>
              </a:ext>
            </a:extLst>
          </p:cNvPr>
          <p:cNvSpPr/>
          <p:nvPr/>
        </p:nvSpPr>
        <p:spPr>
          <a:xfrm>
            <a:off x="1666490" y="2966626"/>
            <a:ext cx="1672390" cy="155207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7FCAAA05-C887-4721-81BE-EB4A1CDCC447}"/>
              </a:ext>
            </a:extLst>
          </p:cNvPr>
          <p:cNvSpPr/>
          <p:nvPr/>
        </p:nvSpPr>
        <p:spPr>
          <a:xfrm>
            <a:off x="6683660" y="2966625"/>
            <a:ext cx="1672390" cy="155207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C4BC5D9-CD9D-4BD7-A6BB-3BC1AAD2825A}"/>
              </a:ext>
            </a:extLst>
          </p:cNvPr>
          <p:cNvSpPr/>
          <p:nvPr/>
        </p:nvSpPr>
        <p:spPr>
          <a:xfrm>
            <a:off x="3338880" y="2966625"/>
            <a:ext cx="1672390" cy="155207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A2F5B204-D4FE-4695-9A9F-B50C100FF1B5}"/>
              </a:ext>
            </a:extLst>
          </p:cNvPr>
          <p:cNvSpPr/>
          <p:nvPr/>
        </p:nvSpPr>
        <p:spPr>
          <a:xfrm>
            <a:off x="5011270" y="2966625"/>
            <a:ext cx="1672390" cy="155207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27CFBE3A-B5A9-481D-95D9-3146DD516141}"/>
              </a:ext>
            </a:extLst>
          </p:cNvPr>
          <p:cNvSpPr/>
          <p:nvPr/>
        </p:nvSpPr>
        <p:spPr>
          <a:xfrm>
            <a:off x="8356050" y="2966624"/>
            <a:ext cx="1672390" cy="155207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3" name="그래픽 42" descr="사람들 집단 ">
            <a:extLst>
              <a:ext uri="{FF2B5EF4-FFF2-40B4-BE49-F238E27FC236}">
                <a16:creationId xmlns:a16="http://schemas.microsoft.com/office/drawing/2014/main" id="{739400C3-0BF3-42E9-9FBC-C780D2212D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45485" y="3285459"/>
            <a:ext cx="914400" cy="914400"/>
          </a:xfrm>
          <a:prstGeom prst="rect">
            <a:avLst/>
          </a:prstGeom>
        </p:spPr>
      </p:pic>
      <p:pic>
        <p:nvPicPr>
          <p:cNvPr id="45" name="그래픽 44" descr="톱니바퀴">
            <a:extLst>
              <a:ext uri="{FF2B5EF4-FFF2-40B4-BE49-F238E27FC236}">
                <a16:creationId xmlns:a16="http://schemas.microsoft.com/office/drawing/2014/main" id="{69B01868-B760-441B-8827-4E5CDDA388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17875" y="3285459"/>
            <a:ext cx="914400" cy="914400"/>
          </a:xfrm>
          <a:prstGeom prst="rect">
            <a:avLst/>
          </a:prstGeom>
        </p:spPr>
      </p:pic>
      <p:pic>
        <p:nvPicPr>
          <p:cNvPr id="47" name="그래픽 46" descr="악수">
            <a:extLst>
              <a:ext uri="{FF2B5EF4-FFF2-40B4-BE49-F238E27FC236}">
                <a16:creationId xmlns:a16="http://schemas.microsoft.com/office/drawing/2014/main" id="{CDF7D081-A183-4750-9312-303E026843E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390265" y="3285459"/>
            <a:ext cx="914400" cy="914400"/>
          </a:xfrm>
          <a:prstGeom prst="rect">
            <a:avLst/>
          </a:prstGeom>
        </p:spPr>
      </p:pic>
      <p:pic>
        <p:nvPicPr>
          <p:cNvPr id="49" name="그래픽 48" descr="아이디어를 가진 사람">
            <a:extLst>
              <a:ext uri="{FF2B5EF4-FFF2-40B4-BE49-F238E27FC236}">
                <a16:creationId xmlns:a16="http://schemas.microsoft.com/office/drawing/2014/main" id="{398CBD3B-8E99-4E4F-B368-A01932D35C5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62655" y="3262234"/>
            <a:ext cx="914400" cy="914400"/>
          </a:xfrm>
          <a:prstGeom prst="rect">
            <a:avLst/>
          </a:prstGeom>
        </p:spPr>
      </p:pic>
      <p:pic>
        <p:nvPicPr>
          <p:cNvPr id="51" name="그래픽 50" descr="점검 목록">
            <a:extLst>
              <a:ext uri="{FF2B5EF4-FFF2-40B4-BE49-F238E27FC236}">
                <a16:creationId xmlns:a16="http://schemas.microsoft.com/office/drawing/2014/main" id="{26DA2765-22F1-4094-B0F3-C8893071311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735045" y="3285459"/>
            <a:ext cx="914400" cy="914400"/>
          </a:xfrm>
          <a:prstGeom prst="rect">
            <a:avLst/>
          </a:prstGeom>
        </p:spPr>
      </p:pic>
      <p:sp>
        <p:nvSpPr>
          <p:cNvPr id="8" name="이등변 삼각형 7">
            <a:extLst>
              <a:ext uri="{FF2B5EF4-FFF2-40B4-BE49-F238E27FC236}">
                <a16:creationId xmlns:a16="http://schemas.microsoft.com/office/drawing/2014/main" id="{7A8B1D84-210F-4E53-8277-00AEDD5DEADF}"/>
              </a:ext>
            </a:extLst>
          </p:cNvPr>
          <p:cNvSpPr/>
          <p:nvPr/>
        </p:nvSpPr>
        <p:spPr>
          <a:xfrm rot="5400000">
            <a:off x="3301367" y="3592206"/>
            <a:ext cx="351867" cy="300906"/>
          </a:xfrm>
          <a:prstGeom prst="triangle">
            <a:avLst/>
          </a:prstGeom>
          <a:solidFill>
            <a:srgbClr val="BFBFBF"/>
          </a:solidFill>
          <a:ln>
            <a:solidFill>
              <a:srgbClr val="BF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이등변 삼각형 52">
            <a:extLst>
              <a:ext uri="{FF2B5EF4-FFF2-40B4-BE49-F238E27FC236}">
                <a16:creationId xmlns:a16="http://schemas.microsoft.com/office/drawing/2014/main" id="{B7884A1E-123E-455B-9A5F-F4DA9994B60C}"/>
              </a:ext>
            </a:extLst>
          </p:cNvPr>
          <p:cNvSpPr/>
          <p:nvPr/>
        </p:nvSpPr>
        <p:spPr>
          <a:xfrm rot="5400000">
            <a:off x="4973757" y="3592207"/>
            <a:ext cx="351867" cy="300906"/>
          </a:xfrm>
          <a:prstGeom prst="triangle">
            <a:avLst/>
          </a:prstGeom>
          <a:solidFill>
            <a:srgbClr val="A6A6A6"/>
          </a:solidFill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이등변 삼각형 53">
            <a:extLst>
              <a:ext uri="{FF2B5EF4-FFF2-40B4-BE49-F238E27FC236}">
                <a16:creationId xmlns:a16="http://schemas.microsoft.com/office/drawing/2014/main" id="{BBAEC49F-3514-4567-A799-7A3962AD4602}"/>
              </a:ext>
            </a:extLst>
          </p:cNvPr>
          <p:cNvSpPr/>
          <p:nvPr/>
        </p:nvSpPr>
        <p:spPr>
          <a:xfrm rot="5400000">
            <a:off x="6646147" y="3592207"/>
            <a:ext cx="351867" cy="300906"/>
          </a:xfrm>
          <a:prstGeom prst="triangle">
            <a:avLst/>
          </a:prstGeom>
          <a:solidFill>
            <a:srgbClr val="7F7F7F"/>
          </a:solidFill>
          <a:ln>
            <a:solidFill>
              <a:srgbClr val="7F7F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이등변 삼각형 54">
            <a:extLst>
              <a:ext uri="{FF2B5EF4-FFF2-40B4-BE49-F238E27FC236}">
                <a16:creationId xmlns:a16="http://schemas.microsoft.com/office/drawing/2014/main" id="{A0B213E9-06DD-423D-8216-41645F116F46}"/>
              </a:ext>
            </a:extLst>
          </p:cNvPr>
          <p:cNvSpPr/>
          <p:nvPr/>
        </p:nvSpPr>
        <p:spPr>
          <a:xfrm rot="5400000">
            <a:off x="8330569" y="3593045"/>
            <a:ext cx="351867" cy="300906"/>
          </a:xfrm>
          <a:prstGeom prst="triangle">
            <a:avLst/>
          </a:prstGeom>
          <a:solidFill>
            <a:srgbClr val="595959"/>
          </a:solidFill>
          <a:ln>
            <a:solidFill>
              <a:srgbClr val="5959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409B6B4-1C9D-4BDF-8D77-FB6A04C5BD25}"/>
              </a:ext>
            </a:extLst>
          </p:cNvPr>
          <p:cNvSpPr txBox="1"/>
          <p:nvPr/>
        </p:nvSpPr>
        <p:spPr>
          <a:xfrm>
            <a:off x="1780674" y="1491915"/>
            <a:ext cx="139566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dirty="0">
                <a:solidFill>
                  <a:srgbClr val="BFBFBF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01</a:t>
            </a:r>
          </a:p>
          <a:p>
            <a:pPr algn="ctr"/>
            <a:r>
              <a:rPr lang="ko-KR" altLang="en-US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동아리 관리 불편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F160D37-6BDD-4FAA-9421-96413AEC18D8}"/>
              </a:ext>
            </a:extLst>
          </p:cNvPr>
          <p:cNvSpPr txBox="1"/>
          <p:nvPr/>
        </p:nvSpPr>
        <p:spPr>
          <a:xfrm>
            <a:off x="3338880" y="4666516"/>
            <a:ext cx="139566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dirty="0">
                <a:solidFill>
                  <a:srgbClr val="A6A6A6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02</a:t>
            </a:r>
          </a:p>
          <a:p>
            <a:pPr algn="ctr"/>
            <a:r>
              <a:rPr lang="ko-KR" altLang="en-US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앱 개발 </a:t>
            </a:r>
            <a:endParaRPr lang="en-US" altLang="ko-KR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algn="ctr"/>
            <a:r>
              <a:rPr lang="ko-KR" altLang="en-US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요청</a:t>
            </a:r>
            <a:endParaRPr lang="en-US" altLang="ko-KR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1350CB4-DDA7-4298-B70F-079CD8B79D0C}"/>
              </a:ext>
            </a:extLst>
          </p:cNvPr>
          <p:cNvSpPr txBox="1"/>
          <p:nvPr/>
        </p:nvSpPr>
        <p:spPr>
          <a:xfrm>
            <a:off x="4990272" y="1498062"/>
            <a:ext cx="171438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dirty="0">
                <a:solidFill>
                  <a:srgbClr val="7F7F7F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03</a:t>
            </a:r>
          </a:p>
          <a:p>
            <a:pPr algn="ctr"/>
            <a:r>
              <a:rPr lang="ko-KR" altLang="en-US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동아리 연합회</a:t>
            </a:r>
            <a:endParaRPr lang="en-US" altLang="ko-KR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algn="ctr"/>
            <a:r>
              <a:rPr lang="ko-KR" altLang="en-US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협조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72D9912-B3CA-44F8-90CB-65585FCC13FF}"/>
              </a:ext>
            </a:extLst>
          </p:cNvPr>
          <p:cNvSpPr txBox="1"/>
          <p:nvPr/>
        </p:nvSpPr>
        <p:spPr>
          <a:xfrm>
            <a:off x="6621264" y="4666516"/>
            <a:ext cx="167239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dirty="0">
                <a:solidFill>
                  <a:srgbClr val="595959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04</a:t>
            </a:r>
          </a:p>
          <a:p>
            <a:pPr algn="ctr"/>
            <a:r>
              <a:rPr lang="ko-KR" altLang="en-US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타 동아리들도 요청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799AE1C2-0086-4509-A0A6-F029F4496BBD}"/>
              </a:ext>
            </a:extLst>
          </p:cNvPr>
          <p:cNvSpPr txBox="1"/>
          <p:nvPr/>
        </p:nvSpPr>
        <p:spPr>
          <a:xfrm>
            <a:off x="8494413" y="1491915"/>
            <a:ext cx="139566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dirty="0">
                <a:solidFill>
                  <a:srgbClr val="40404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05</a:t>
            </a:r>
          </a:p>
          <a:p>
            <a:pPr algn="ctr"/>
            <a:r>
              <a:rPr lang="ko-KR" altLang="en-US" dirty="0">
                <a:solidFill>
                  <a:srgbClr val="40404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동아리 </a:t>
            </a:r>
            <a:endParaRPr lang="en-US" altLang="ko-KR" dirty="0">
              <a:solidFill>
                <a:srgbClr val="404040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algn="ctr"/>
            <a:r>
              <a:rPr lang="ko-KR" altLang="en-US" dirty="0">
                <a:solidFill>
                  <a:srgbClr val="40404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선출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72D4ACE-18BB-482C-8E5B-ECC62CBACA16}"/>
              </a:ext>
            </a:extLst>
          </p:cNvPr>
          <p:cNvSpPr txBox="1"/>
          <p:nvPr/>
        </p:nvSpPr>
        <p:spPr>
          <a:xfrm>
            <a:off x="2388870" y="422305"/>
            <a:ext cx="393573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프로젝트를 시작하게 된 과정</a:t>
            </a:r>
          </a:p>
        </p:txBody>
      </p:sp>
    </p:spTree>
    <p:extLst>
      <p:ext uri="{BB962C8B-B14F-4D97-AF65-F5344CB8AC3E}">
        <p14:creationId xmlns:p14="http://schemas.microsoft.com/office/powerpoint/2010/main" val="28832303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185248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881070"/>
              <a:ext cx="1576513" cy="5794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1. </a:t>
              </a:r>
              <a:r>
                <a:rPr lang="ko-KR" altLang="en-US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개요</a:t>
              </a:r>
              <a:endPara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  <a:p>
              <a:pPr algn="ctr"/>
              <a:r>
                <a:rPr lang="ko-KR" altLang="en-US" sz="16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요구사항 조사</a:t>
              </a: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752FFCDA-B093-44A7-A189-0267EF25E3FC}"/>
              </a:ext>
            </a:extLst>
          </p:cNvPr>
          <p:cNvSpPr txBox="1"/>
          <p:nvPr/>
        </p:nvSpPr>
        <p:spPr>
          <a:xfrm>
            <a:off x="2388870" y="422305"/>
            <a:ext cx="393573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동아대학교 중앙 동아리 회원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78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명 대상</a:t>
            </a: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A2AC0F75-F066-45A7-A8BB-687EFA778DB4}"/>
              </a:ext>
            </a:extLst>
          </p:cNvPr>
          <p:cNvGrpSpPr/>
          <p:nvPr/>
        </p:nvGrpSpPr>
        <p:grpSpPr>
          <a:xfrm>
            <a:off x="0" y="1602254"/>
            <a:ext cx="6322440" cy="4472516"/>
            <a:chOff x="3196718" y="1552575"/>
            <a:chExt cx="6322440" cy="4472516"/>
          </a:xfrm>
        </p:grpSpPr>
        <p:graphicFrame>
          <p:nvGraphicFramePr>
            <p:cNvPr id="7" name="차트 6">
              <a:extLst>
                <a:ext uri="{FF2B5EF4-FFF2-40B4-BE49-F238E27FC236}">
                  <a16:creationId xmlns:a16="http://schemas.microsoft.com/office/drawing/2014/main" id="{379E849A-59DF-4542-B158-F540F51CACDA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38067534"/>
                </p:ext>
              </p:extLst>
            </p:nvPr>
          </p:nvGraphicFramePr>
          <p:xfrm>
            <a:off x="3196718" y="1552575"/>
            <a:ext cx="6322440" cy="4472516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25" name="TextBox 1">
              <a:extLst>
                <a:ext uri="{FF2B5EF4-FFF2-40B4-BE49-F238E27FC236}">
                  <a16:creationId xmlns:a16="http://schemas.microsoft.com/office/drawing/2014/main" id="{F9389F92-C0CC-41A0-9E12-352125F1D632}"/>
                </a:ext>
              </a:extLst>
            </p:cNvPr>
            <p:cNvSpPr txBox="1"/>
            <p:nvPr/>
          </p:nvSpPr>
          <p:spPr>
            <a:xfrm>
              <a:off x="4793738" y="3444637"/>
              <a:ext cx="1357688" cy="914400"/>
            </a:xfrm>
            <a:prstGeom prst="rect">
              <a:avLst/>
            </a:prstGeom>
          </p:spPr>
          <p:txBody>
            <a:bodyPr wrap="none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500"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네이버 밴드</a:t>
              </a:r>
              <a:br>
                <a:rPr lang="en-US" altLang="ko-KR" sz="1500"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</a:br>
              <a:r>
                <a:rPr lang="en-US" altLang="ko-KR" sz="1500"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(26.92%)</a:t>
              </a:r>
              <a:endParaRPr lang="ko-KR" altLang="en-US" sz="1500"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  <p:pic>
          <p:nvPicPr>
            <p:cNvPr id="9" name="그림 8" descr="개체이(가) 표시된 사진&#10;&#10;자동 생성된 설명">
              <a:extLst>
                <a:ext uri="{FF2B5EF4-FFF2-40B4-BE49-F238E27FC236}">
                  <a16:creationId xmlns:a16="http://schemas.microsoft.com/office/drawing/2014/main" id="{36E125C7-F322-472F-8CE2-F151F5C418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95198" y="3428833"/>
              <a:ext cx="360000" cy="360000"/>
            </a:xfrm>
            <a:prstGeom prst="rect">
              <a:avLst/>
            </a:prstGeom>
          </p:spPr>
        </p:pic>
        <p:pic>
          <p:nvPicPr>
            <p:cNvPr id="13" name="그림 12" descr="벡터그래픽이(가) 표시된 사진&#10;&#10;자동 생성된 설명">
              <a:extLst>
                <a:ext uri="{FF2B5EF4-FFF2-40B4-BE49-F238E27FC236}">
                  <a16:creationId xmlns:a16="http://schemas.microsoft.com/office/drawing/2014/main" id="{08470721-ECA9-4998-9499-A485ADA9437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85000" y="3069000"/>
              <a:ext cx="360000" cy="360000"/>
            </a:xfrm>
            <a:prstGeom prst="rect">
              <a:avLst/>
            </a:prstGeom>
          </p:spPr>
        </p:pic>
        <p:pic>
          <p:nvPicPr>
            <p:cNvPr id="17" name="그림 16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7693E45D-98F0-4B01-8AF0-B4A1C8A17C3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72582" y="4516687"/>
              <a:ext cx="360000" cy="360000"/>
            </a:xfrm>
            <a:prstGeom prst="rect">
              <a:avLst/>
            </a:prstGeom>
          </p:spPr>
        </p:pic>
      </p:grpSp>
      <p:sp>
        <p:nvSpPr>
          <p:cNvPr id="4" name="자유형: 도형 3">
            <a:extLst>
              <a:ext uri="{FF2B5EF4-FFF2-40B4-BE49-F238E27FC236}">
                <a16:creationId xmlns:a16="http://schemas.microsoft.com/office/drawing/2014/main" id="{5FAC874D-0878-4E1F-A6EC-460E7D5C8DFD}"/>
              </a:ext>
            </a:extLst>
          </p:cNvPr>
          <p:cNvSpPr/>
          <p:nvPr/>
        </p:nvSpPr>
        <p:spPr>
          <a:xfrm>
            <a:off x="3535680" y="5829300"/>
            <a:ext cx="861060" cy="274530"/>
          </a:xfrm>
          <a:custGeom>
            <a:avLst/>
            <a:gdLst>
              <a:gd name="connsiteX0" fmla="*/ 0 w 861060"/>
              <a:gd name="connsiteY0" fmla="*/ 0 h 274530"/>
              <a:gd name="connsiteX1" fmla="*/ 121920 w 861060"/>
              <a:gd name="connsiteY1" fmla="*/ 274320 h 274530"/>
              <a:gd name="connsiteX2" fmla="*/ 548640 w 861060"/>
              <a:gd name="connsiteY2" fmla="*/ 45720 h 274530"/>
              <a:gd name="connsiteX3" fmla="*/ 861060 w 861060"/>
              <a:gd name="connsiteY3" fmla="*/ 68580 h 2745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1060" h="274530">
                <a:moveTo>
                  <a:pt x="0" y="0"/>
                </a:moveTo>
                <a:cubicBezTo>
                  <a:pt x="15240" y="133350"/>
                  <a:pt x="30480" y="266700"/>
                  <a:pt x="121920" y="274320"/>
                </a:cubicBezTo>
                <a:cubicBezTo>
                  <a:pt x="213360" y="281940"/>
                  <a:pt x="425450" y="80010"/>
                  <a:pt x="548640" y="45720"/>
                </a:cubicBezTo>
                <a:cubicBezTo>
                  <a:pt x="671830" y="11430"/>
                  <a:pt x="798830" y="64770"/>
                  <a:pt x="861060" y="68580"/>
                </a:cubicBezTo>
              </a:path>
            </a:pathLst>
          </a:custGeom>
          <a:noFill/>
          <a:ln w="158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16" name="TextBox 1">
            <a:extLst>
              <a:ext uri="{FF2B5EF4-FFF2-40B4-BE49-F238E27FC236}">
                <a16:creationId xmlns:a16="http://schemas.microsoft.com/office/drawing/2014/main" id="{5DEEA5DB-A984-45A1-B8A7-F3020860FA35}"/>
              </a:ext>
            </a:extLst>
          </p:cNvPr>
          <p:cNvSpPr txBox="1"/>
          <p:nvPr/>
        </p:nvSpPr>
        <p:spPr>
          <a:xfrm>
            <a:off x="3966210" y="5714770"/>
            <a:ext cx="1357688" cy="606395"/>
          </a:xfrm>
          <a:prstGeom prst="rect">
            <a:avLst/>
          </a:prstGeom>
        </p:spPr>
        <p:txBody>
          <a:bodyPr wrap="non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5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기타</a:t>
            </a:r>
            <a:br>
              <a:rPr lang="en-US" altLang="ko-KR" sz="15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</a:br>
            <a:r>
              <a:rPr lang="en-US" altLang="ko-KR" sz="15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(1.28%)</a:t>
            </a:r>
            <a:endParaRPr lang="ko-KR" altLang="en-US" sz="1500" dirty="0"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54A4120-570B-44D5-A622-EDE005D10071}"/>
              </a:ext>
            </a:extLst>
          </p:cNvPr>
          <p:cNvSpPr txBox="1"/>
          <p:nvPr/>
        </p:nvSpPr>
        <p:spPr>
          <a:xfrm>
            <a:off x="6327396" y="1697917"/>
            <a:ext cx="4270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969696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기존 어플의 장점</a:t>
            </a:r>
            <a:endParaRPr lang="en-US" altLang="ko-KR" b="1" dirty="0">
              <a:solidFill>
                <a:srgbClr val="969696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4207F448-91CC-4E3A-996A-C29EE1AB4216}"/>
              </a:ext>
            </a:extLst>
          </p:cNvPr>
          <p:cNvGrpSpPr/>
          <p:nvPr/>
        </p:nvGrpSpPr>
        <p:grpSpPr>
          <a:xfrm>
            <a:off x="6096000" y="2749271"/>
            <a:ext cx="4733233" cy="1922336"/>
            <a:chOff x="6697730" y="2398512"/>
            <a:chExt cx="4733233" cy="1922336"/>
          </a:xfrm>
        </p:grpSpPr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082DE48A-8F8E-4EAD-87D3-13629D5A4DCA}"/>
                </a:ext>
              </a:extLst>
            </p:cNvPr>
            <p:cNvGrpSpPr/>
            <p:nvPr/>
          </p:nvGrpSpPr>
          <p:grpSpPr>
            <a:xfrm>
              <a:off x="6697730" y="2398512"/>
              <a:ext cx="1440000" cy="1912660"/>
              <a:chOff x="6697730" y="2398512"/>
              <a:chExt cx="1440000" cy="1912660"/>
            </a:xfrm>
          </p:grpSpPr>
          <p:pic>
            <p:nvPicPr>
              <p:cNvPr id="10" name="그림 9">
                <a:extLst>
                  <a:ext uri="{FF2B5EF4-FFF2-40B4-BE49-F238E27FC236}">
                    <a16:creationId xmlns:a16="http://schemas.microsoft.com/office/drawing/2014/main" id="{CF7F3469-BA5E-4106-85C8-5A83846283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97730" y="2398512"/>
                <a:ext cx="1440000" cy="1440000"/>
              </a:xfrm>
              <a:prstGeom prst="rect">
                <a:avLst/>
              </a:prstGeom>
            </p:spPr>
          </p:pic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561DF32-98A2-4E6C-B572-A4F95B1AA80D}"/>
                  </a:ext>
                </a:extLst>
              </p:cNvPr>
              <p:cNvSpPr txBox="1"/>
              <p:nvPr/>
            </p:nvSpPr>
            <p:spPr>
              <a:xfrm>
                <a:off x="6697730" y="3941840"/>
                <a:ext cx="1440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b="1" dirty="0">
                    <a:solidFill>
                      <a:srgbClr val="969696"/>
                    </a:solidFill>
                    <a:latin typeface="KoPub돋움체 Light" panose="02020603020101020101" pitchFamily="18" charset="-127"/>
                    <a:ea typeface="KoPub돋움체 Light" panose="02020603020101020101" pitchFamily="18" charset="-127"/>
                  </a:rPr>
                  <a:t>실시간 대화</a:t>
                </a:r>
                <a:endParaRPr lang="en-US" altLang="ko-KR" b="1" dirty="0">
                  <a:solidFill>
                    <a:srgbClr val="969696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endParaRPr>
              </a:p>
            </p:txBody>
          </p:sp>
        </p:grp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691FA1E5-253F-4EB0-AF88-EB9C415B8AD4}"/>
                </a:ext>
              </a:extLst>
            </p:cNvPr>
            <p:cNvGrpSpPr/>
            <p:nvPr/>
          </p:nvGrpSpPr>
          <p:grpSpPr>
            <a:xfrm>
              <a:off x="8394118" y="2398512"/>
              <a:ext cx="1273658" cy="1922336"/>
              <a:chOff x="8398662" y="2398512"/>
              <a:chExt cx="1273658" cy="1922336"/>
            </a:xfrm>
          </p:grpSpPr>
          <p:pic>
            <p:nvPicPr>
              <p:cNvPr id="15" name="그림 14">
                <a:extLst>
                  <a:ext uri="{FF2B5EF4-FFF2-40B4-BE49-F238E27FC236}">
                    <a16:creationId xmlns:a16="http://schemas.microsoft.com/office/drawing/2014/main" id="{7B97EC91-32E1-4CC3-9380-305579F41C0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1551"/>
              <a:stretch/>
            </p:blipFill>
            <p:spPr>
              <a:xfrm>
                <a:off x="8398662" y="2398512"/>
                <a:ext cx="1273658" cy="1440000"/>
              </a:xfrm>
              <a:prstGeom prst="rect">
                <a:avLst/>
              </a:prstGeom>
            </p:spPr>
          </p:pic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291BE30-4EEE-4BA3-8085-B14B31F09F4A}"/>
                  </a:ext>
                </a:extLst>
              </p:cNvPr>
              <p:cNvSpPr txBox="1"/>
              <p:nvPr/>
            </p:nvSpPr>
            <p:spPr>
              <a:xfrm>
                <a:off x="8443950" y="3951516"/>
                <a:ext cx="118308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b="1">
                    <a:solidFill>
                      <a:srgbClr val="969696"/>
                    </a:solidFill>
                    <a:latin typeface="KoPub돋움체 Light" panose="02020603020101020101" pitchFamily="18" charset="-127"/>
                    <a:ea typeface="KoPub돋움체 Light" panose="02020603020101020101" pitchFamily="18" charset="-127"/>
                  </a:rPr>
                  <a:t>파일 첨부</a:t>
                </a:r>
                <a:endParaRPr lang="en-US" altLang="ko-KR" b="1">
                  <a:solidFill>
                    <a:srgbClr val="969696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endParaRPr>
              </a:p>
            </p:txBody>
          </p:sp>
        </p:grp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4D98BC86-78D2-453F-902E-83C54BE7B598}"/>
                </a:ext>
              </a:extLst>
            </p:cNvPr>
            <p:cNvGrpSpPr/>
            <p:nvPr/>
          </p:nvGrpSpPr>
          <p:grpSpPr>
            <a:xfrm>
              <a:off x="9857368" y="2398512"/>
              <a:ext cx="1573595" cy="1912073"/>
              <a:chOff x="9857368" y="2399823"/>
              <a:chExt cx="1573595" cy="1912073"/>
            </a:xfrm>
          </p:grpSpPr>
          <p:pic>
            <p:nvPicPr>
              <p:cNvPr id="20" name="그림 19">
                <a:extLst>
                  <a:ext uri="{FF2B5EF4-FFF2-40B4-BE49-F238E27FC236}">
                    <a16:creationId xmlns:a16="http://schemas.microsoft.com/office/drawing/2014/main" id="{B27E876E-5880-4B58-A5B8-F950087CAF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924165" y="2399823"/>
                <a:ext cx="1440000" cy="1440000"/>
              </a:xfrm>
              <a:prstGeom prst="rect">
                <a:avLst/>
              </a:prstGeom>
            </p:spPr>
          </p:pic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D91AF40E-8540-4C3C-9570-0885C2FD103B}"/>
                  </a:ext>
                </a:extLst>
              </p:cNvPr>
              <p:cNvSpPr txBox="1"/>
              <p:nvPr/>
            </p:nvSpPr>
            <p:spPr>
              <a:xfrm>
                <a:off x="9857368" y="3942564"/>
                <a:ext cx="15735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b="1" dirty="0">
                    <a:solidFill>
                      <a:srgbClr val="969696"/>
                    </a:solidFill>
                    <a:latin typeface="KoPub돋움체 Light" panose="02020603020101020101" pitchFamily="18" charset="-127"/>
                    <a:ea typeface="KoPub돋움체 Light" panose="02020603020101020101" pitchFamily="18" charset="-127"/>
                  </a:rPr>
                  <a:t>익숙함</a:t>
                </a:r>
                <a:endParaRPr lang="en-US" altLang="ko-KR" b="1" dirty="0">
                  <a:solidFill>
                    <a:srgbClr val="969696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337339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185248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881070"/>
              <a:ext cx="1576513" cy="5794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1. </a:t>
              </a:r>
              <a:r>
                <a:rPr lang="ko-KR" altLang="en-US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개요</a:t>
              </a:r>
              <a:endPara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  <a:p>
              <a:pPr algn="ctr"/>
              <a:r>
                <a:rPr lang="ko-KR" altLang="en-US" sz="16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설문 조사</a:t>
              </a: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1CF45E17-063C-41A3-BFF5-C580687FD87C}"/>
              </a:ext>
            </a:extLst>
          </p:cNvPr>
          <p:cNvSpPr txBox="1"/>
          <p:nvPr/>
        </p:nvSpPr>
        <p:spPr>
          <a:xfrm>
            <a:off x="2388869" y="422305"/>
            <a:ext cx="3954295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동아대학교 중앙 동아리 회원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78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명 대상</a:t>
            </a:r>
            <a:endParaRPr lang="ko-KR" altLang="en-US" dirty="0">
              <a:ln>
                <a:solidFill>
                  <a:schemeClr val="tx1">
                    <a:alpha val="30000"/>
                  </a:schemeClr>
                </a:solidFill>
              </a:ln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F56FD853-E2E9-4DEC-9598-ADE6D96A72BD}"/>
              </a:ext>
            </a:extLst>
          </p:cNvPr>
          <p:cNvGrpSpPr/>
          <p:nvPr/>
        </p:nvGrpSpPr>
        <p:grpSpPr>
          <a:xfrm>
            <a:off x="5680399" y="1697917"/>
            <a:ext cx="6090596" cy="4387036"/>
            <a:chOff x="898094" y="1566382"/>
            <a:chExt cx="6090596" cy="4387036"/>
          </a:xfrm>
        </p:grpSpPr>
        <p:graphicFrame>
          <p:nvGraphicFramePr>
            <p:cNvPr id="11" name="차트 10">
              <a:extLst>
                <a:ext uri="{FF2B5EF4-FFF2-40B4-BE49-F238E27FC236}">
                  <a16:creationId xmlns:a16="http://schemas.microsoft.com/office/drawing/2014/main" id="{91F59863-1CE1-4048-99C8-DAB33F49E96D}"/>
                </a:ext>
              </a:extLst>
            </p:cNvPr>
            <p:cNvGraphicFramePr/>
            <p:nvPr/>
          </p:nvGraphicFramePr>
          <p:xfrm>
            <a:off x="898094" y="1935714"/>
            <a:ext cx="6090596" cy="401770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37BDF9CE-F469-432C-AF6E-335F2132F2C5}"/>
                </a:ext>
              </a:extLst>
            </p:cNvPr>
            <p:cNvSpPr txBox="1"/>
            <p:nvPr/>
          </p:nvSpPr>
          <p:spPr>
            <a:xfrm>
              <a:off x="2388870" y="1566382"/>
              <a:ext cx="4061299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900" b="1">
                  <a:solidFill>
                    <a:srgbClr val="969696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동아리 회원 대표 요구기능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1A8F6BE4-0BC4-4C62-A6A4-4B56699C20F7}"/>
              </a:ext>
            </a:extLst>
          </p:cNvPr>
          <p:cNvSpPr txBox="1"/>
          <p:nvPr/>
        </p:nvSpPr>
        <p:spPr>
          <a:xfrm>
            <a:off x="759716" y="1697917"/>
            <a:ext cx="4270442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900" b="1">
                <a:solidFill>
                  <a:srgbClr val="969696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기존 어플의 단점</a:t>
            </a:r>
            <a:endParaRPr lang="en-US" altLang="ko-KR" sz="1900" b="1">
              <a:solidFill>
                <a:srgbClr val="969696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7A3252E-C80A-4036-B075-91BF65A888BF}"/>
              </a:ext>
            </a:extLst>
          </p:cNvPr>
          <p:cNvGrpSpPr/>
          <p:nvPr/>
        </p:nvGrpSpPr>
        <p:grpSpPr>
          <a:xfrm>
            <a:off x="528320" y="4292012"/>
            <a:ext cx="4733233" cy="656594"/>
            <a:chOff x="6697730" y="3941253"/>
            <a:chExt cx="4733233" cy="656594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288DF4C-1D38-4A02-BA6B-18A1325449E6}"/>
                </a:ext>
              </a:extLst>
            </p:cNvPr>
            <p:cNvSpPr txBox="1"/>
            <p:nvPr/>
          </p:nvSpPr>
          <p:spPr>
            <a:xfrm>
              <a:off x="6697730" y="3941840"/>
              <a:ext cx="150679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>
                  <a:solidFill>
                    <a:srgbClr val="969696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저장 용량 및 관리 용이</a:t>
              </a:r>
              <a:endParaRPr lang="en-US" altLang="ko-KR" b="1">
                <a:solidFill>
                  <a:srgbClr val="969696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95BA9AE-7541-496D-91F0-6775334E3851}"/>
                </a:ext>
              </a:extLst>
            </p:cNvPr>
            <p:cNvSpPr txBox="1"/>
            <p:nvPr/>
          </p:nvSpPr>
          <p:spPr>
            <a:xfrm>
              <a:off x="8439406" y="3951516"/>
              <a:ext cx="118308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>
                  <a:solidFill>
                    <a:srgbClr val="969696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공지 사항</a:t>
              </a:r>
              <a:br>
                <a:rPr lang="en-US" altLang="ko-KR" b="1">
                  <a:solidFill>
                    <a:srgbClr val="969696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</a:br>
              <a:r>
                <a:rPr lang="ko-KR" altLang="en-US" b="1">
                  <a:solidFill>
                    <a:srgbClr val="969696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읽고 무시</a:t>
              </a:r>
              <a:endParaRPr lang="en-US" altLang="ko-KR" b="1">
                <a:solidFill>
                  <a:srgbClr val="969696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FE8C898-1861-47A8-8EC1-2F49D4CC80B4}"/>
                </a:ext>
              </a:extLst>
            </p:cNvPr>
            <p:cNvSpPr txBox="1"/>
            <p:nvPr/>
          </p:nvSpPr>
          <p:spPr>
            <a:xfrm>
              <a:off x="9857368" y="3941253"/>
              <a:ext cx="157359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>
                  <a:solidFill>
                    <a:srgbClr val="969696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동아리 관리기능 부족</a:t>
              </a:r>
              <a:endParaRPr lang="en-US" altLang="ko-KR" b="1">
                <a:solidFill>
                  <a:srgbClr val="969696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E13885D8-E41A-47E9-B7C0-21682A7270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285" y="2749271"/>
            <a:ext cx="1440000" cy="144000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A880DC06-5F3C-48E9-B937-C5ED2CDC5A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7789" y="2749271"/>
            <a:ext cx="1440000" cy="1440000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B32A890F-FAC6-4B2E-8030-75CD3EF1E1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1537" y="2743448"/>
            <a:ext cx="1440000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5806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185248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881070"/>
              <a:ext cx="1576513" cy="5794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1. </a:t>
              </a:r>
              <a:r>
                <a:rPr lang="ko-KR" altLang="en-US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개요</a:t>
              </a:r>
              <a:endPara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  <a:p>
              <a:pPr algn="ctr"/>
              <a:r>
                <a:rPr lang="ko-KR" altLang="en-US" sz="16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시장 조사</a:t>
              </a:r>
              <a:r>
                <a:rPr lang="en-US" altLang="ko-KR" sz="16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(1)</a:t>
              </a:r>
              <a:endPara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1CF45E17-063C-41A3-BFF5-C580687FD87C}"/>
              </a:ext>
            </a:extLst>
          </p:cNvPr>
          <p:cNvSpPr txBox="1"/>
          <p:nvPr/>
        </p:nvSpPr>
        <p:spPr>
          <a:xfrm>
            <a:off x="2388869" y="422305"/>
            <a:ext cx="413447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동아리 및 모임에 사용되는 애플리케이션</a:t>
            </a:r>
            <a:endParaRPr lang="ko-KR" altLang="en-US" dirty="0">
              <a:ln>
                <a:solidFill>
                  <a:schemeClr val="tx1">
                    <a:alpha val="30000"/>
                  </a:schemeClr>
                </a:solidFill>
              </a:ln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pic>
        <p:nvPicPr>
          <p:cNvPr id="7" name="그림 6" descr="벡터그래픽이(가) 표시된 사진&#10;&#10;자동 생성된 설명">
            <a:extLst>
              <a:ext uri="{FF2B5EF4-FFF2-40B4-BE49-F238E27FC236}">
                <a16:creationId xmlns:a16="http://schemas.microsoft.com/office/drawing/2014/main" id="{78EFE371-FAC3-4104-8D4C-1BA7FDECB0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3068" y="4763161"/>
            <a:ext cx="1440000" cy="1440000"/>
          </a:xfrm>
          <a:prstGeom prst="rect">
            <a:avLst/>
          </a:prstGeom>
        </p:spPr>
      </p:pic>
      <p:pic>
        <p:nvPicPr>
          <p:cNvPr id="9" name="그림 8" descr="클립아트이(가) 표시된 사진&#10;&#10;자동 생성된 설명">
            <a:extLst>
              <a:ext uri="{FF2B5EF4-FFF2-40B4-BE49-F238E27FC236}">
                <a16:creationId xmlns:a16="http://schemas.microsoft.com/office/drawing/2014/main" id="{AC710DB7-E7CD-4EC1-BAE0-8AC39E0B89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1185" y="2206562"/>
            <a:ext cx="1440000" cy="14400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878F49C3-5499-48FD-9857-CF3F29D5F8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52439" y1="26423" x2="41463" y2="50813"/>
                        <a14:foregroundMark x1="41463" y1="50813" x2="39431" y2="51626"/>
                        <a14:foregroundMark x1="42276" y1="52033" x2="69919" y2="54472"/>
                        <a14:foregroundMark x1="43902" y1="26423" x2="58130" y2="49593"/>
                        <a14:foregroundMark x1="58130" y1="49593" x2="60569" y2="451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0686" y="4917049"/>
            <a:ext cx="1440000" cy="14400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5961CBCC-124D-4269-BBF7-C3D9AD92C3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4000" b="96889" l="0" r="98667">
                        <a14:foregroundMark x1="30667" y1="10222" x2="30667" y2="10222"/>
                        <a14:foregroundMark x1="16000" y1="12889" x2="39111" y2="33778"/>
                        <a14:foregroundMark x1="39111" y1="33778" x2="40444" y2="33778"/>
                        <a14:foregroundMark x1="26667" y1="14667" x2="26222" y2="45333"/>
                        <a14:foregroundMark x1="52889" y1="13333" x2="28889" y2="52444"/>
                        <a14:foregroundMark x1="34667" y1="17333" x2="14667" y2="49778"/>
                        <a14:foregroundMark x1="28444" y1="14667" x2="30222" y2="40889"/>
                        <a14:foregroundMark x1="30222" y1="40889" x2="64444" y2="30667"/>
                        <a14:foregroundMark x1="64444" y1="30667" x2="36000" y2="51556"/>
                        <a14:foregroundMark x1="36000" y1="51556" x2="66667" y2="44000"/>
                        <a14:foregroundMark x1="66667" y1="44000" x2="43556" y2="59111"/>
                        <a14:foregroundMark x1="43556" y1="59111" x2="69333" y2="38667"/>
                        <a14:foregroundMark x1="69333" y1="38667" x2="44444" y2="59556"/>
                        <a14:foregroundMark x1="44444" y1="59556" x2="74667" y2="50667"/>
                        <a14:foregroundMark x1="74667" y1="50667" x2="46667" y2="70667"/>
                        <a14:foregroundMark x1="46667" y1="70667" x2="75111" y2="64000"/>
                        <a14:foregroundMark x1="75111" y1="64000" x2="48444" y2="75111"/>
                        <a14:foregroundMark x1="48444" y1="75111" x2="62667" y2="92000"/>
                        <a14:foregroundMark x1="1333" y1="18222" x2="23556" y2="444"/>
                        <a14:foregroundMark x1="23556" y1="444" x2="57778" y2="0"/>
                        <a14:foregroundMark x1="57778" y1="0" x2="84889" y2="4889"/>
                        <a14:foregroundMark x1="84889" y1="4889" x2="99556" y2="72000"/>
                        <a14:foregroundMark x1="99556" y1="72000" x2="88444" y2="96000"/>
                        <a14:foregroundMark x1="88444" y1="96000" x2="14667" y2="97333"/>
                        <a14:foregroundMark x1="14667" y1="97333" x2="0" y2="69333"/>
                        <a14:foregroundMark x1="0" y1="69333" x2="444" y2="23111"/>
                        <a14:foregroundMark x1="444" y1="23111" x2="2667" y2="17333"/>
                        <a14:foregroundMark x1="23111" y1="14222" x2="22222" y2="41333"/>
                        <a14:foregroundMark x1="22222" y1="41333" x2="39556" y2="66667"/>
                        <a14:foregroundMark x1="39556" y1="66667" x2="39111" y2="39556"/>
                        <a14:foregroundMark x1="39111" y1="39556" x2="64000" y2="57333"/>
                        <a14:foregroundMark x1="64000" y1="57333" x2="34222" y2="74667"/>
                        <a14:foregroundMark x1="34222" y1="74667" x2="27111" y2="44889"/>
                        <a14:foregroundMark x1="27111" y1="44889" x2="54667" y2="40444"/>
                        <a14:foregroundMark x1="54667" y1="40444" x2="66667" y2="64444"/>
                        <a14:foregroundMark x1="66667" y1="64444" x2="39556" y2="68000"/>
                        <a14:foregroundMark x1="39556" y1="68000" x2="47111" y2="39556"/>
                        <a14:foregroundMark x1="47111" y1="39556" x2="40000" y2="69778"/>
                        <a14:foregroundMark x1="40000" y1="69778" x2="40889" y2="42667"/>
                        <a14:foregroundMark x1="40889" y1="42667" x2="21333" y2="64889"/>
                        <a14:foregroundMark x1="21333" y1="64889" x2="37333" y2="39111"/>
                        <a14:foregroundMark x1="37333" y1="39111" x2="27556" y2="68000"/>
                        <a14:foregroundMark x1="27556" y1="68000" x2="41778" y2="43556"/>
                        <a14:foregroundMark x1="41778" y1="43556" x2="33778" y2="70667"/>
                        <a14:foregroundMark x1="33778" y1="70667" x2="36000" y2="40889"/>
                        <a14:foregroundMark x1="36000" y1="40889" x2="40444" y2="69333"/>
                        <a14:foregroundMark x1="40444" y1="69333" x2="32444" y2="43111"/>
                        <a14:foregroundMark x1="32444" y1="43111" x2="45333" y2="66667"/>
                        <a14:foregroundMark x1="45333" y1="66667" x2="15556" y2="53333"/>
                        <a14:foregroundMark x1="15556" y1="53333" x2="20889" y2="34222"/>
                        <a14:foregroundMark x1="28444" y1="20889" x2="889" y2="36889"/>
                        <a14:foregroundMark x1="889" y1="36889" x2="889" y2="45778"/>
                        <a14:foregroundMark x1="9778" y1="15556" x2="13333" y2="58222"/>
                        <a14:foregroundMark x1="9778" y1="26667" x2="12889" y2="77778"/>
                        <a14:foregroundMark x1="4889" y1="52444" x2="23111" y2="76444"/>
                        <a14:foregroundMark x1="23111" y1="76444" x2="29333" y2="80000"/>
                        <a14:foregroundMark x1="11556" y1="74222" x2="36444" y2="84000"/>
                        <a14:foregroundMark x1="36444" y1="84000" x2="40000" y2="84000"/>
                        <a14:foregroundMark x1="16889" y1="81778" x2="46222" y2="90667"/>
                        <a14:foregroundMark x1="46222" y1="90667" x2="48889" y2="85333"/>
                        <a14:foregroundMark x1="19111" y1="87111" x2="53778" y2="89778"/>
                        <a14:foregroundMark x1="53778" y1="89778" x2="53333" y2="87111"/>
                        <a14:foregroundMark x1="20000" y1="89778" x2="53333" y2="92444"/>
                        <a14:foregroundMark x1="53333" y1="92444" x2="59111" y2="90667"/>
                        <a14:foregroundMark x1="28889" y1="90667" x2="63111" y2="90222"/>
                        <a14:foregroundMark x1="29778" y1="92444" x2="57778" y2="89778"/>
                        <a14:foregroundMark x1="57778" y1="89778" x2="68444" y2="85333"/>
                        <a14:foregroundMark x1="68444" y1="83556" x2="78667" y2="59111"/>
                        <a14:foregroundMark x1="78667" y1="59111" x2="78667" y2="58222"/>
                        <a14:foregroundMark x1="73333" y1="82222" x2="88444" y2="44000"/>
                        <a14:foregroundMark x1="81778" y1="78667" x2="90222" y2="33778"/>
                        <a14:foregroundMark x1="84444" y1="72889" x2="86667" y2="38222"/>
                        <a14:foregroundMark x1="85778" y1="81333" x2="87556" y2="30667"/>
                        <a14:foregroundMark x1="25333" y1="15111" x2="56000" y2="8444"/>
                        <a14:foregroundMark x1="56000" y1="8444" x2="71111" y2="13333"/>
                        <a14:foregroundMark x1="17778" y1="7556" x2="44444" y2="4444"/>
                        <a14:foregroundMark x1="44444" y1="4444" x2="62222" y2="5778"/>
                        <a14:foregroundMark x1="90667" y1="13333" x2="94667" y2="69333"/>
                        <a14:foregroundMark x1="94667" y1="69333" x2="81778" y2="93333"/>
                        <a14:foregroundMark x1="81778" y1="93333" x2="72000" y2="93778"/>
                        <a14:foregroundMark x1="95111" y1="30222" x2="96000" y2="52889"/>
                        <a14:foregroundMark x1="99111" y1="67111" x2="98222" y2="75556"/>
                        <a14:foregroundMark x1="42222" y1="96889" x2="53333" y2="96889"/>
                        <a14:backgroundMark x1="1778" y1="2222" x2="1778" y2="2222"/>
                        <a14:backgroundMark x1="2667" y1="5333" x2="2667" y2="5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6920" y="4747281"/>
            <a:ext cx="1440000" cy="1440000"/>
          </a:xfrm>
          <a:prstGeom prst="rect">
            <a:avLst/>
          </a:prstGeom>
        </p:spPr>
      </p:pic>
      <p:pic>
        <p:nvPicPr>
          <p:cNvPr id="12" name="그림 11" descr="개체이(가) 표시된 사진&#10;&#10;자동 생성된 설명">
            <a:extLst>
              <a:ext uri="{FF2B5EF4-FFF2-40B4-BE49-F238E27FC236}">
                <a16:creationId xmlns:a16="http://schemas.microsoft.com/office/drawing/2014/main" id="{54F1B8F0-83FD-44BD-855C-92FE9584680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9302" y="2127369"/>
            <a:ext cx="1440000" cy="14400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4CE66066-1F5D-4DEA-B1CA-69744EABE03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9302" y="4763161"/>
            <a:ext cx="1440000" cy="1440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1073F74-E33D-4DA2-87F7-B641120E2FFA}"/>
              </a:ext>
            </a:extLst>
          </p:cNvPr>
          <p:cNvSpPr txBox="1"/>
          <p:nvPr/>
        </p:nvSpPr>
        <p:spPr>
          <a:xfrm>
            <a:off x="1458379" y="1328176"/>
            <a:ext cx="3565321" cy="7991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highlight>
                  <a:srgbClr val="404040"/>
                </a:highlight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SNS</a:t>
            </a:r>
            <a:r>
              <a:rPr lang="ko-KR" altLang="en-US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highlight>
                  <a:srgbClr val="404040"/>
                </a:highlight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애플리케이션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highlight>
                  <a:srgbClr val="404040"/>
                </a:highlight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ko-KR" altLang="en-US" sz="140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동아리 및 모임을 위한 전반적인 기능 부족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8C57483-764E-4F6D-85A3-BE9DCEEE6FC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3068" y="2165183"/>
            <a:ext cx="1440000" cy="1440000"/>
          </a:xfrm>
          <a:prstGeom prst="rect">
            <a:avLst/>
          </a:prstGeom>
        </p:spPr>
      </p:pic>
      <p:pic>
        <p:nvPicPr>
          <p:cNvPr id="10" name="그림 9" descr="벡터그래픽이(가) 표시된 사진&#10;&#10;자동 생성된 설명">
            <a:extLst>
              <a:ext uri="{FF2B5EF4-FFF2-40B4-BE49-F238E27FC236}">
                <a16:creationId xmlns:a16="http://schemas.microsoft.com/office/drawing/2014/main" id="{236CC157-0DA4-4399-93C4-1C1003E6113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3556" b="97778" l="2667" r="97778">
                        <a14:foregroundMark x1="11556" y1="15111" x2="60889" y2="9778"/>
                        <a14:foregroundMark x1="59556" y1="7556" x2="84889" y2="27556"/>
                        <a14:foregroundMark x1="84889" y1="27556" x2="86667" y2="31556"/>
                        <a14:foregroundMark x1="76444" y1="9778" x2="82667" y2="40889"/>
                        <a14:foregroundMark x1="58667" y1="16444" x2="32000" y2="30222"/>
                        <a14:foregroundMark x1="41778" y1="20889" x2="41778" y2="20889"/>
                        <a14:foregroundMark x1="41778" y1="20889" x2="23556" y2="32000"/>
                        <a14:foregroundMark x1="23556" y1="32000" x2="23556" y2="32000"/>
                        <a14:foregroundMark x1="30222" y1="16444" x2="12444" y2="38667"/>
                        <a14:foregroundMark x1="12444" y1="38667" x2="40889" y2="45333"/>
                        <a14:foregroundMark x1="40889" y1="45333" x2="48889" y2="54667"/>
                        <a14:foregroundMark x1="16889" y1="48000" x2="50667" y2="49333"/>
                        <a14:foregroundMark x1="50667" y1="49333" x2="81333" y2="48889"/>
                        <a14:foregroundMark x1="81333" y1="48889" x2="70222" y2="48000"/>
                        <a14:foregroundMark x1="41333" y1="48000" x2="67111" y2="43111"/>
                        <a14:foregroundMark x1="32889" y1="50222" x2="59111" y2="44000"/>
                        <a14:foregroundMark x1="59111" y1="44000" x2="59111" y2="44000"/>
                        <a14:foregroundMark x1="42222" y1="44444" x2="62667" y2="39556"/>
                        <a14:foregroundMark x1="32444" y1="42222" x2="35556" y2="42667"/>
                        <a14:foregroundMark x1="46222" y1="39111" x2="11556" y2="48444"/>
                        <a14:foregroundMark x1="27111" y1="47111" x2="13778" y2="56889"/>
                        <a14:foregroundMark x1="32889" y1="36889" x2="20000" y2="40444"/>
                        <a14:foregroundMark x1="40889" y1="32444" x2="19111" y2="46667"/>
                        <a14:foregroundMark x1="44444" y1="37333" x2="23111" y2="51111"/>
                        <a14:foregroundMark x1="41333" y1="39111" x2="28000" y2="45333"/>
                        <a14:foregroundMark x1="13778" y1="23556" x2="9333" y2="51111"/>
                        <a14:foregroundMark x1="9333" y1="51111" x2="12889" y2="77778"/>
                        <a14:foregroundMark x1="12889" y1="77778" x2="37333" y2="92444"/>
                        <a14:foregroundMark x1="37333" y1="92444" x2="66222" y2="91556"/>
                        <a14:foregroundMark x1="66222" y1="91556" x2="86667" y2="72889"/>
                        <a14:foregroundMark x1="86667" y1="72889" x2="88000" y2="69333"/>
                        <a14:foregroundMark x1="88000" y1="48889" x2="84000" y2="76000"/>
                        <a14:foregroundMark x1="84000" y1="76000" x2="48444" y2="91556"/>
                        <a14:foregroundMark x1="48444" y1="91556" x2="30667" y2="91556"/>
                        <a14:foregroundMark x1="11111" y1="44000" x2="25778" y2="85778"/>
                        <a14:foregroundMark x1="25778" y1="85778" x2="31111" y2="91111"/>
                        <a14:foregroundMark x1="4444" y1="52444" x2="28000" y2="80444"/>
                        <a14:foregroundMark x1="28000" y1="80444" x2="44889" y2="92444"/>
                        <a14:foregroundMark x1="21333" y1="67111" x2="35556" y2="76889"/>
                        <a14:foregroundMark x1="23111" y1="62222" x2="42667" y2="83111"/>
                        <a14:foregroundMark x1="42667" y1="83111" x2="49778" y2="86222"/>
                        <a14:foregroundMark x1="29333" y1="69333" x2="61333" y2="85778"/>
                        <a14:foregroundMark x1="61333" y1="85778" x2="67111" y2="86222"/>
                        <a14:foregroundMark x1="26222" y1="71556" x2="49333" y2="76444"/>
                        <a14:foregroundMark x1="38222" y1="71111" x2="52000" y2="72889"/>
                        <a14:foregroundMark x1="40889" y1="70667" x2="79111" y2="72444"/>
                        <a14:foregroundMark x1="79111" y1="72444" x2="83111" y2="64444"/>
                        <a14:foregroundMark x1="90222" y1="45333" x2="77333" y2="77778"/>
                        <a14:foregroundMark x1="95556" y1="48889" x2="80889" y2="88444"/>
                        <a14:foregroundMark x1="87111" y1="60444" x2="80889" y2="84444"/>
                        <a14:foregroundMark x1="95111" y1="56889" x2="85778" y2="87556"/>
                        <a14:foregroundMark x1="90667" y1="67556" x2="90667" y2="84000"/>
                        <a14:foregroundMark x1="90667" y1="48000" x2="92444" y2="77778"/>
                        <a14:foregroundMark x1="92444" y1="77778" x2="92444" y2="72444"/>
                        <a14:foregroundMark x1="90222" y1="41778" x2="90222" y2="69778"/>
                        <a14:foregroundMark x1="90222" y1="69778" x2="88000" y2="64444"/>
                        <a14:foregroundMark x1="80444" y1="35111" x2="88444" y2="68444"/>
                        <a14:foregroundMark x1="73333" y1="26222" x2="84889" y2="51111"/>
                        <a14:foregroundMark x1="84889" y1="51111" x2="82667" y2="41333"/>
                        <a14:foregroundMark x1="76444" y1="17333" x2="96444" y2="51556"/>
                        <a14:foregroundMark x1="79111" y1="22667" x2="91556" y2="54222"/>
                        <a14:foregroundMark x1="76000" y1="24889" x2="78222" y2="44000"/>
                        <a14:foregroundMark x1="64444" y1="24444" x2="71111" y2="63111"/>
                        <a14:foregroundMark x1="62222" y1="39111" x2="70222" y2="65333"/>
                        <a14:foregroundMark x1="70222" y1="65333" x2="75556" y2="56889"/>
                        <a14:foregroundMark x1="75111" y1="40889" x2="75556" y2="49333"/>
                        <a14:foregroundMark x1="78222" y1="31111" x2="76889" y2="38667"/>
                        <a14:foregroundMark x1="75556" y1="21778" x2="76889" y2="40444"/>
                        <a14:foregroundMark x1="67111" y1="21778" x2="67111" y2="44000"/>
                        <a14:foregroundMark x1="67111" y1="29333" x2="72000" y2="48444"/>
                        <a14:foregroundMark x1="69778" y1="33333" x2="69778" y2="53333"/>
                        <a14:foregroundMark x1="69778" y1="31111" x2="65333" y2="65333"/>
                        <a14:foregroundMark x1="65333" y1="65333" x2="56000" y2="57778"/>
                        <a14:foregroundMark x1="43111" y1="40000" x2="40889" y2="68889"/>
                        <a14:foregroundMark x1="40889" y1="45333" x2="40889" y2="52000"/>
                        <a14:foregroundMark x1="40444" y1="36889" x2="36000" y2="53778"/>
                        <a14:foregroundMark x1="33778" y1="33778" x2="31111" y2="48000"/>
                        <a14:foregroundMark x1="28000" y1="37333" x2="26667" y2="59556"/>
                        <a14:foregroundMark x1="26667" y1="41333" x2="25778" y2="66222"/>
                        <a14:foregroundMark x1="5333" y1="22667" x2="3111" y2="81778"/>
                        <a14:foregroundMark x1="3111" y1="81778" x2="26667" y2="99556"/>
                        <a14:foregroundMark x1="26667" y1="99556" x2="54222" y2="92444"/>
                        <a14:foregroundMark x1="54222" y1="92444" x2="59111" y2="92444"/>
                        <a14:foregroundMark x1="7556" y1="16444" x2="6222" y2="74667"/>
                        <a14:foregroundMark x1="2667" y1="20889" x2="3556" y2="68444"/>
                        <a14:foregroundMark x1="12000" y1="6667" x2="77333" y2="5333"/>
                        <a14:foregroundMark x1="78667" y1="12444" x2="97778" y2="34667"/>
                        <a14:foregroundMark x1="88000" y1="5778" x2="93333" y2="22667"/>
                        <a14:foregroundMark x1="93778" y1="12444" x2="93778" y2="12444"/>
                        <a14:foregroundMark x1="4444" y1="7111" x2="4444" y2="7111"/>
                        <a14:foregroundMark x1="76889" y1="3556" x2="76889" y2="3556"/>
                        <a14:foregroundMark x1="75111" y1="96444" x2="75111" y2="96444"/>
                        <a14:foregroundMark x1="96000" y1="67111" x2="96775" y2="91921"/>
                        <a14:foregroundMark x1="88896" y1="95671" x2="66222" y2="96000"/>
                        <a14:foregroundMark x1="7556" y1="97778" x2="7556" y2="97778"/>
                        <a14:backgroundMark x1="3111" y1="2667" x2="3111" y2="2667"/>
                        <a14:backgroundMark x1="2667" y1="97333" x2="2667" y2="97333"/>
                        <a14:backgroundMark x1="96889" y1="94667" x2="96889" y2="94667"/>
                        <a14:backgroundMark x1="3556" y1="6667" x2="3556" y2="6667"/>
                        <a14:backgroundMark x1="4444" y1="5778" x2="4444" y2="5778"/>
                        <a14:backgroundMark x1="4444" y1="6222" x2="4444" y2="6222"/>
                        <a14:backgroundMark x1="8444" y1="98667" x2="8444" y2="98667"/>
                        <a14:backgroundMark x1="8000" y1="98222" x2="8000" y2="98222"/>
                        <a14:backgroundMark x1="8000" y1="98222" x2="8000" y2="98222"/>
                        <a14:backgroundMark x1="7556" y1="97778" x2="7556" y2="97778"/>
                        <a14:backgroundMark x1="96444" y1="96889" x2="96444" y2="96889"/>
                        <a14:backgroundMark x1="98667" y1="93778" x2="98667" y2="93778"/>
                        <a14:backgroundMark x1="94667" y1="97333" x2="94667" y2="97333"/>
                        <a14:backgroundMark x1="94667" y1="96444" x2="94667" y2="96444"/>
                        <a14:backgroundMark x1="96889" y1="93778" x2="96889" y2="93778"/>
                        <a14:backgroundMark x1="98222" y1="92444" x2="98222" y2="92444"/>
                        <a14:backgroundMark x1="94667" y1="94667" x2="94667" y2="94667"/>
                        <a14:backgroundMark x1="95556" y1="94667" x2="95556" y2="94667"/>
                        <a14:backgroundMark x1="95556" y1="97778" x2="95556" y2="97778"/>
                        <a14:backgroundMark x1="96889" y1="92000" x2="94667" y2="94667"/>
                        <a14:backgroundMark x1="95556" y1="94667" x2="92444" y2="982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4951" y="2190223"/>
            <a:ext cx="1440000" cy="14400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274F4A48-09AB-442B-9FE8-2E7B600226D0}"/>
              </a:ext>
            </a:extLst>
          </p:cNvPr>
          <p:cNvSpPr txBox="1"/>
          <p:nvPr/>
        </p:nvSpPr>
        <p:spPr>
          <a:xfrm>
            <a:off x="1458379" y="3948088"/>
            <a:ext cx="3565321" cy="7991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highlight>
                  <a:srgbClr val="404040"/>
                </a:highlight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모임 애플리케이션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highlight>
                  <a:srgbClr val="404040"/>
                </a:highlight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ko-KR" altLang="en-US" sz="140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동아리 및 모임 관리를 위한 기능 부족</a:t>
            </a:r>
          </a:p>
        </p:txBody>
      </p:sp>
    </p:spTree>
    <p:extLst>
      <p:ext uri="{BB962C8B-B14F-4D97-AF65-F5344CB8AC3E}">
        <p14:creationId xmlns:p14="http://schemas.microsoft.com/office/powerpoint/2010/main" val="4902250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185248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881070"/>
              <a:ext cx="1576513" cy="5794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1. </a:t>
              </a:r>
              <a:r>
                <a:rPr lang="ko-KR" altLang="en-US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개요</a:t>
              </a:r>
              <a:endPara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  <a:p>
              <a:pPr algn="ctr"/>
              <a:r>
                <a:rPr lang="ko-KR" altLang="en-US" sz="16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시장 조사</a:t>
              </a:r>
              <a:r>
                <a:rPr lang="en-US" altLang="ko-KR" sz="16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(2)</a:t>
              </a:r>
              <a:endPara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1CF45E17-063C-41A3-BFF5-C580687FD87C}"/>
              </a:ext>
            </a:extLst>
          </p:cNvPr>
          <p:cNvSpPr txBox="1"/>
          <p:nvPr/>
        </p:nvSpPr>
        <p:spPr>
          <a:xfrm>
            <a:off x="2388869" y="422305"/>
            <a:ext cx="3797921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동아대학교 중앙 동아리 회원 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78</a:t>
            </a:r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명 대상</a:t>
            </a:r>
            <a:endParaRPr lang="ko-KR" altLang="en-US" dirty="0">
              <a:ln>
                <a:solidFill>
                  <a:schemeClr val="tx1">
                    <a:alpha val="30000"/>
                  </a:schemeClr>
                </a:solidFill>
              </a:ln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FA160934-CC06-4FF7-BD77-1537A1FECF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222" b="97778" l="3556" r="96889">
                        <a14:foregroundMark x1="13333" y1="11556" x2="12000" y2="56444"/>
                        <a14:foregroundMark x1="12000" y1="56444" x2="48889" y2="80444"/>
                        <a14:foregroundMark x1="48889" y1="80444" x2="62667" y2="82222"/>
                        <a14:foregroundMark x1="40444" y1="21333" x2="58222" y2="56444"/>
                        <a14:foregroundMark x1="27556" y1="24889" x2="61778" y2="70222"/>
                        <a14:foregroundMark x1="21778" y1="37333" x2="45778" y2="57333"/>
                        <a14:foregroundMark x1="10222" y1="20000" x2="56444" y2="25333"/>
                        <a14:foregroundMark x1="13778" y1="16000" x2="56000" y2="13778"/>
                        <a14:foregroundMark x1="22222" y1="8889" x2="63556" y2="10667"/>
                        <a14:foregroundMark x1="23556" y1="9333" x2="61333" y2="9333"/>
                        <a14:foregroundMark x1="20889" y1="9333" x2="57778" y2="8889"/>
                        <a14:foregroundMark x1="25333" y1="8889" x2="69778" y2="8000"/>
                        <a14:foregroundMark x1="69778" y1="8000" x2="70667" y2="8000"/>
                        <a14:foregroundMark x1="24889" y1="6667" x2="72000" y2="5778"/>
                        <a14:foregroundMark x1="72000" y1="5778" x2="72000" y2="5778"/>
                        <a14:foregroundMark x1="28889" y1="6222" x2="68444" y2="6222"/>
                        <a14:foregroundMark x1="26222" y1="7111" x2="62667" y2="6667"/>
                        <a14:foregroundMark x1="18667" y1="6667" x2="74222" y2="6667"/>
                        <a14:foregroundMark x1="73333" y1="5333" x2="94222" y2="45333"/>
                        <a14:foregroundMark x1="94222" y1="45333" x2="93333" y2="84000"/>
                        <a14:foregroundMark x1="84000" y1="13778" x2="94222" y2="30667"/>
                        <a14:foregroundMark x1="93778" y1="20889" x2="93778" y2="20889"/>
                        <a14:foregroundMark x1="96889" y1="24000" x2="96889" y2="24000"/>
                        <a14:foregroundMark x1="8000" y1="32889" x2="8000" y2="32889"/>
                        <a14:foregroundMark x1="8444" y1="63111" x2="8444" y2="63111"/>
                        <a14:foregroundMark x1="9778" y1="40000" x2="15111" y2="84889"/>
                        <a14:foregroundMark x1="15111" y1="84889" x2="60444" y2="95111"/>
                        <a14:foregroundMark x1="16444" y1="94222" x2="16444" y2="94222"/>
                        <a14:foregroundMark x1="21333" y1="89333" x2="21333" y2="89333"/>
                        <a14:foregroundMark x1="30667" y1="97778" x2="30667" y2="97778"/>
                        <a14:foregroundMark x1="24000" y1="4444" x2="24000" y2="4444"/>
                        <a14:foregroundMark x1="12000" y1="7111" x2="12000" y2="7111"/>
                        <a14:foregroundMark x1="7556" y1="14222" x2="7556" y2="14222"/>
                        <a14:foregroundMark x1="5333" y1="18222" x2="3556" y2="82667"/>
                        <a14:foregroundMark x1="26222" y1="21778" x2="60000" y2="81333"/>
                        <a14:foregroundMark x1="19556" y1="21333" x2="68000" y2="63111"/>
                        <a14:foregroundMark x1="31111" y1="24000" x2="70667" y2="58222"/>
                        <a14:foregroundMark x1="50222" y1="27111" x2="85333" y2="50222"/>
                        <a14:foregroundMark x1="23556" y1="18667" x2="80444" y2="40889"/>
                        <a14:foregroundMark x1="80444" y1="40889" x2="76889" y2="34222"/>
                        <a14:foregroundMark x1="33333" y1="21333" x2="74667" y2="22222"/>
                        <a14:foregroundMark x1="27556" y1="16889" x2="85778" y2="21333"/>
                        <a14:foregroundMark x1="85778" y1="21333" x2="84000" y2="20444"/>
                        <a14:foregroundMark x1="48444" y1="20889" x2="75556" y2="22222"/>
                        <a14:foregroundMark x1="50222" y1="22222" x2="90222" y2="24889"/>
                        <a14:foregroundMark x1="66667" y1="14222" x2="82667" y2="23111"/>
                        <a14:foregroundMark x1="67111" y1="10667" x2="92889" y2="27111"/>
                        <a14:foregroundMark x1="70222" y1="12000" x2="84889" y2="36000"/>
                        <a14:foregroundMark x1="66667" y1="14222" x2="89778" y2="42222"/>
                        <a14:foregroundMark x1="13778" y1="7556" x2="13778" y2="7556"/>
                        <a14:foregroundMark x1="18667" y1="2222" x2="18667" y2="2222"/>
                        <a14:foregroundMark x1="15111" y1="4889" x2="15111" y2="4889"/>
                        <a14:foregroundMark x1="25333" y1="3111" x2="69778" y2="2222"/>
                        <a14:foregroundMark x1="69778" y1="2222" x2="84444" y2="2667"/>
                        <a14:backgroundMark x1="3556" y1="889" x2="3556" y2="889"/>
                        <a14:backgroundMark x1="5333" y1="4000" x2="5333" y2="4000"/>
                        <a14:backgroundMark x1="2222" y1="4000" x2="2222" y2="4000"/>
                        <a14:backgroundMark x1="2222" y1="95111" x2="2222" y2="95111"/>
                        <a14:backgroundMark x1="3111" y1="95556" x2="3111" y2="95556"/>
                        <a14:backgroundMark x1="6667" y1="97333" x2="6667" y2="97333"/>
                        <a14:backgroundMark x1="91111" y1="98222" x2="91111" y2="98222"/>
                        <a14:backgroundMark x1="98222" y1="92000" x2="98222" y2="92000"/>
                        <a14:backgroundMark x1="92000" y1="3556" x2="92000" y2="3556"/>
                        <a14:backgroundMark x1="96889" y1="7111" x2="96889" y2="71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7533" y="2127369"/>
            <a:ext cx="1440000" cy="144000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8F37F13C-970A-4AAA-B60D-94B5F9C746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89" b="96889" l="4000" r="96889">
                        <a14:foregroundMark x1="27111" y1="17778" x2="27111" y2="17778"/>
                        <a14:foregroundMark x1="22222" y1="15111" x2="53333" y2="47111"/>
                        <a14:foregroundMark x1="53333" y1="47111" x2="37778" y2="47111"/>
                        <a14:foregroundMark x1="37333" y1="20444" x2="69333" y2="53778"/>
                        <a14:foregroundMark x1="69333" y1="53778" x2="18222" y2="59111"/>
                        <a14:foregroundMark x1="18222" y1="59111" x2="67111" y2="42222"/>
                        <a14:foregroundMark x1="67111" y1="42222" x2="51111" y2="68889"/>
                        <a14:foregroundMark x1="51111" y1="28444" x2="57333" y2="71111"/>
                        <a14:foregroundMark x1="57333" y1="71111" x2="18222" y2="49333"/>
                        <a14:foregroundMark x1="18222" y1="49333" x2="63111" y2="42222"/>
                        <a14:foregroundMark x1="63111" y1="42222" x2="31556" y2="63556"/>
                        <a14:foregroundMark x1="52444" y1="27556" x2="35556" y2="70667"/>
                        <a14:foregroundMark x1="35556" y1="70667" x2="68000" y2="39111"/>
                        <a14:foregroundMark x1="68000" y1="39111" x2="68000" y2="39111"/>
                        <a14:foregroundMark x1="42667" y1="28889" x2="51111" y2="74667"/>
                        <a14:foregroundMark x1="51111" y1="74667" x2="68889" y2="66222"/>
                        <a14:foregroundMark x1="31556" y1="32889" x2="57333" y2="71111"/>
                        <a14:foregroundMark x1="57333" y1="71111" x2="64889" y2="67111"/>
                        <a14:foregroundMark x1="30222" y1="31556" x2="61333" y2="65778"/>
                        <a14:foregroundMark x1="61333" y1="65778" x2="64889" y2="63556"/>
                        <a14:foregroundMark x1="34222" y1="28444" x2="63556" y2="67556"/>
                        <a14:foregroundMark x1="63556" y1="67556" x2="70667" y2="63556"/>
                        <a14:foregroundMark x1="29778" y1="33333" x2="63111" y2="67111"/>
                        <a14:foregroundMark x1="63111" y1="67111" x2="64444" y2="66222"/>
                        <a14:foregroundMark x1="59556" y1="26667" x2="74667" y2="59556"/>
                        <a14:foregroundMark x1="52000" y1="22222" x2="79556" y2="61333"/>
                        <a14:foregroundMark x1="79556" y1="61333" x2="73333" y2="60889"/>
                        <a14:foregroundMark x1="54667" y1="22667" x2="76000" y2="54667"/>
                        <a14:foregroundMark x1="66222" y1="32444" x2="71556" y2="56444"/>
                        <a14:foregroundMark x1="55556" y1="31111" x2="80000" y2="64444"/>
                        <a14:foregroundMark x1="59111" y1="24889" x2="80889" y2="55556"/>
                        <a14:foregroundMark x1="56889" y1="22222" x2="84000" y2="60000"/>
                        <a14:foregroundMark x1="84000" y1="60000" x2="84000" y2="60889"/>
                        <a14:foregroundMark x1="62222" y1="29778" x2="83111" y2="70222"/>
                        <a14:foregroundMark x1="74667" y1="36444" x2="85333" y2="63556"/>
                        <a14:foregroundMark x1="91111" y1="48444" x2="91111" y2="48444"/>
                        <a14:foregroundMark x1="82667" y1="38222" x2="89778" y2="60889"/>
                        <a14:foregroundMark x1="92444" y1="40444" x2="92444" y2="40444"/>
                        <a14:foregroundMark x1="97333" y1="49333" x2="97333" y2="49333"/>
                        <a14:foregroundMark x1="7556" y1="39556" x2="7556" y2="39556"/>
                        <a14:foregroundMark x1="15556" y1="47111" x2="15556" y2="47111"/>
                        <a14:foregroundMark x1="18222" y1="44889" x2="18222" y2="44889"/>
                        <a14:foregroundMark x1="18667" y1="43111" x2="18667" y2="43111"/>
                        <a14:foregroundMark x1="12889" y1="43556" x2="12889" y2="43556"/>
                        <a14:foregroundMark x1="9333" y1="52000" x2="9333" y2="52000"/>
                        <a14:foregroundMark x1="12000" y1="52000" x2="12000" y2="52000"/>
                        <a14:foregroundMark x1="11556" y1="56444" x2="11556" y2="56444"/>
                        <a14:foregroundMark x1="26222" y1="44444" x2="26222" y2="44444"/>
                        <a14:foregroundMark x1="44444" y1="5333" x2="44444" y2="5333"/>
                        <a14:foregroundMark x1="49333" y1="889" x2="49333" y2="889"/>
                        <a14:foregroundMark x1="48000" y1="93778" x2="48000" y2="93778"/>
                        <a14:foregroundMark x1="46222" y1="97333" x2="46222" y2="97333"/>
                        <a14:foregroundMark x1="88000" y1="44889" x2="88000" y2="44889"/>
                        <a14:foregroundMark x1="4000" y1="47111" x2="4000" y2="471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9359" y="2127369"/>
            <a:ext cx="1440000" cy="144000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082BCCB6-5B3C-418F-BE2F-64D0B15127F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1185" y="2127369"/>
            <a:ext cx="1440000" cy="1440000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AF3E4778-7BE6-4FBE-A33B-BA3E4C9D070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89431" l="2439" r="96748">
                        <a14:foregroundMark x1="13008" y1="10163" x2="69512" y2="9756"/>
                        <a14:foregroundMark x1="69512" y1="9756" x2="78049" y2="10163"/>
                        <a14:foregroundMark x1="21951" y1="4472" x2="82114" y2="4878"/>
                        <a14:foregroundMark x1="89837" y1="8537" x2="89431" y2="51220"/>
                        <a14:foregroundMark x1="66500" y1="83333" x2="66177" y2="83740"/>
                        <a14:foregroundMark x1="66823" y1="82927" x2="66500" y2="83333"/>
                        <a14:foregroundMark x1="67469" y1="82114" x2="66823" y2="82927"/>
                        <a14:foregroundMark x1="67792" y1="81707" x2="67469" y2="82114"/>
                        <a14:foregroundMark x1="68114" y1="81301" x2="67792" y2="81707"/>
                        <a14:foregroundMark x1="68437" y1="80894" x2="68114" y2="81301"/>
                        <a14:foregroundMark x1="69105" y1="80054" x2="68437" y2="80894"/>
                        <a14:foregroundMark x1="72313" y1="76016" x2="69105" y2="80054"/>
                        <a14:foregroundMark x1="73282" y1="74797" x2="72313" y2="76016"/>
                        <a14:foregroundMark x1="73605" y1="74390" x2="73282" y2="74797"/>
                        <a14:foregroundMark x1="73928" y1="73984" x2="73605" y2="74390"/>
                        <a14:foregroundMark x1="74574" y1="73171" x2="73928" y2="73984"/>
                        <a14:foregroundMark x1="74897" y1="72764" x2="74574" y2="73171"/>
                        <a14:foregroundMark x1="75220" y1="72358" x2="74897" y2="72764"/>
                        <a14:foregroundMark x1="75465" y1="72050" x2="75220" y2="72358"/>
                        <a14:foregroundMark x1="76512" y1="70732" x2="76320" y2="70974"/>
                        <a14:foregroundMark x1="77158" y1="69919" x2="76512" y2="70732"/>
                        <a14:foregroundMark x1="77481" y1="69512" x2="77158" y2="69919"/>
                        <a14:foregroundMark x1="77804" y1="69106" x2="77481" y2="69512"/>
                        <a14:foregroundMark x1="78450" y1="68293" x2="77804" y2="69106"/>
                        <a14:foregroundMark x1="78773" y1="67886" x2="78450" y2="68293"/>
                        <a14:foregroundMark x1="79096" y1="67480" x2="78773" y2="67886"/>
                        <a14:foregroundMark x1="89431" y1="54472" x2="79096" y2="67480"/>
                        <a14:foregroundMark x1="55930" y1="84638" x2="59469" y2="84715"/>
                        <a14:foregroundMark x1="54805" y1="84614" x2="55518" y2="84629"/>
                        <a14:foregroundMark x1="53261" y1="84580" x2="53569" y2="84587"/>
                        <a14:foregroundMark x1="52031" y1="84553" x2="52870" y2="84571"/>
                        <a14:foregroundMark x1="66025" y1="85335" x2="66242" y2="85337"/>
                        <a14:foregroundMark x1="65043" y1="85326" x2="65556" y2="85331"/>
                        <a14:foregroundMark x1="60326" y1="85283" x2="60988" y2="85289"/>
                        <a14:foregroundMark x1="56317" y1="85247" x2="59114" y2="85272"/>
                        <a14:foregroundMark x1="55202" y1="85237" x2="55908" y2="85243"/>
                        <a14:foregroundMark x1="53465" y1="85221" x2="53976" y2="85226"/>
                        <a14:foregroundMark x1="44563" y1="85141" x2="53076" y2="85218"/>
                        <a14:foregroundMark x1="41734" y1="85116" x2="43755" y2="85134"/>
                        <a14:foregroundMark x1="39713" y1="85098" x2="40117" y2="85102"/>
                        <a14:foregroundMark x1="31973" y1="85028" x2="32437" y2="85032"/>
                        <a14:foregroundMark x1="27184" y1="84984" x2="27587" y2="84988"/>
                        <a14:foregroundMark x1="71930" y1="81322" x2="78455" y2="80894"/>
                        <a14:foregroundMark x1="65692" y1="81731" x2="68661" y2="81536"/>
                        <a14:foregroundMark x1="62452" y1="81944" x2="63147" y2="81898"/>
                        <a14:foregroundMark x1="59853" y1="82114" x2="61180" y2="82027"/>
                        <a14:foregroundMark x1="55390" y1="82407" x2="59853" y2="82114"/>
                        <a14:foregroundMark x1="53480" y1="82532" x2="53663" y2="82520"/>
                        <a14:foregroundMark x1="45909" y1="83028" x2="52246" y2="82613"/>
                        <a14:foregroundMark x1="42939" y1="83223" x2="45060" y2="83084"/>
                        <a14:foregroundMark x1="40818" y1="83362" x2="41242" y2="83334"/>
                        <a14:foregroundMark x1="33016" y1="83874" x2="33182" y2="83863"/>
                        <a14:foregroundMark x1="29703" y1="84091" x2="31761" y2="83956"/>
                        <a14:foregroundMark x1="68407" y1="78052" x2="68699" y2="78049"/>
                        <a14:foregroundMark x1="60779" y1="78122" x2="66791" y2="78067"/>
                        <a14:foregroundMark x1="51233" y1="78211" x2="53372" y2="78191"/>
                        <a14:foregroundMark x1="50732" y1="78215" x2="50847" y2="78214"/>
                        <a14:foregroundMark x1="40499" y1="78310" x2="49520" y2="78226"/>
                        <a14:foregroundMark x1="34607" y1="78364" x2="40209" y2="78312"/>
                        <a14:foregroundMark x1="28949" y1="78416" x2="33394" y2="78375"/>
                        <a14:foregroundMark x1="24797" y1="78455" x2="24908" y2="78454"/>
                        <a14:foregroundMark x1="73319" y1="78049" x2="73577" y2="78049"/>
                        <a14:foregroundMark x1="68699" y1="78049" x2="73086" y2="78049"/>
                        <a14:foregroundMark x1="66649" y1="75289" x2="76423" y2="74797"/>
                        <a14:foregroundMark x1="44129" y1="76423" x2="65073" y2="75368"/>
                        <a14:foregroundMark x1="36069" y1="76829" x2="44129" y2="76423"/>
                        <a14:foregroundMark x1="33706" y1="76948" x2="36069" y2="76829"/>
                        <a14:foregroundMark x1="28191" y1="77225" x2="32523" y2="77007"/>
                        <a14:foregroundMark x1="21101" y1="77582" x2="24252" y2="77423"/>
                        <a14:foregroundMark x1="19919" y1="77642" x2="20314" y2="77622"/>
                        <a14:foregroundMark x1="65846" y1="74029" x2="71138" y2="73984"/>
                        <a14:foregroundMark x1="32030" y1="74315" x2="64229" y2="74042"/>
                        <a14:foregroundMark x1="26369" y1="74363" x2="30816" y2="74325"/>
                        <a14:foregroundMark x1="71138" y1="73984" x2="81477" y2="73984"/>
                        <a14:foregroundMark x1="65300" y1="73171" x2="76423" y2="73171"/>
                        <a14:foregroundMark x1="31301" y1="73171" x2="63674" y2="73171"/>
                        <a14:foregroundMark x1="25610" y1="73171" x2="30081" y2="73171"/>
                        <a14:foregroundMark x1="18699" y1="73171" x2="21545" y2="73171"/>
                        <a14:foregroundMark x1="65300" y1="73171" x2="71138" y2="73171"/>
                        <a14:foregroundMark x1="31301" y1="73171" x2="63674" y2="73171"/>
                        <a14:foregroundMark x1="25610" y1="73171" x2="30081" y2="73171"/>
                        <a14:foregroundMark x1="18293" y1="73171" x2="21545" y2="73171"/>
                        <a14:foregroundMark x1="15854" y1="73171" x2="17480" y2="73171"/>
                        <a14:foregroundMark x1="71138" y1="73171" x2="78950" y2="73171"/>
                        <a14:foregroundMark x1="32340" y1="79439" x2="34200" y2="79641"/>
                        <a14:foregroundMark x1="30819" y1="79274" x2="31199" y2="79315"/>
                        <a14:foregroundMark x1="21539" y1="78269" x2="24274" y2="78566"/>
                        <a14:foregroundMark x1="19512" y1="78049" x2="20665" y2="78174"/>
                        <a14:foregroundMark x1="55390" y1="80488" x2="56098" y2="80488"/>
                        <a14:foregroundMark x1="31672" y1="80488" x2="34894" y2="80488"/>
                        <a14:foregroundMark x1="30046" y1="80488" x2="30452" y2="80488"/>
                        <a14:foregroundMark x1="23575" y1="80488" x2="24355" y2="80488"/>
                        <a14:foregroundMark x1="20443" y1="80488" x2="22827" y2="80488"/>
                        <a14:foregroundMark x1="18146" y1="80488" x2="19263" y2="80488"/>
                        <a14:foregroundMark x1="15522" y1="80488" x2="16182" y2="80488"/>
                        <a14:foregroundMark x1="54453" y1="82319" x2="57724" y2="82520"/>
                        <a14:foregroundMark x1="53299" y1="82248" x2="54030" y2="82293"/>
                        <a14:foregroundMark x1="31407" y1="80904" x2="34355" y2="81085"/>
                        <a14:foregroundMark x1="29842" y1="80808" x2="30233" y2="80832"/>
                        <a14:foregroundMark x1="23453" y1="80416" x2="24365" y2="80472"/>
                        <a14:foregroundMark x1="20197" y1="80216" x2="22037" y2="80329"/>
                        <a14:foregroundMark x1="18390" y1="80105" x2="18948" y2="80139"/>
                        <a14:foregroundMark x1="15873" y1="79950" x2="16578" y2="79993"/>
                        <a14:foregroundMark x1="30554" y1="82244" x2="33278" y2="82277"/>
                        <a14:foregroundMark x1="28941" y1="82224" x2="29344" y2="82229"/>
                        <a14:foregroundMark x1="21934" y1="82138" x2="23294" y2="82155"/>
                        <a14:foregroundMark x1="19919" y1="82114" x2="20741" y2="82124"/>
                        <a14:foregroundMark x1="42416" y1="84044" x2="43496" y2="84146"/>
                        <a14:foregroundMark x1="40499" y1="83863" x2="40882" y2="83899"/>
                        <a14:foregroundMark x1="30145" y1="82887" x2="32524" y2="83111"/>
                        <a14:foregroundMark x1="28611" y1="82742" x2="28994" y2="82778"/>
                        <a14:foregroundMark x1="21951" y1="82114" x2="23242" y2="82236"/>
                        <a14:foregroundMark x1="28560" y1="85694" x2="28828" y2="85719"/>
                        <a14:foregroundMark x1="28369" y1="85677" x2="28427" y2="85682"/>
                        <a14:foregroundMark x1="26833" y1="85535" x2="27216" y2="85570"/>
                        <a14:foregroundMark x1="21336" y1="85028" x2="21458" y2="85039"/>
                        <a14:foregroundMark x1="30567" y1="86585" x2="31057" y2="86585"/>
                        <a14:foregroundMark x1="28844" y1="86585" x2="29379" y2="86585"/>
                        <a14:foregroundMark x1="27791" y1="86585" x2="28714" y2="86585"/>
                        <a14:foregroundMark x1="26165" y1="86585" x2="26571" y2="86585"/>
                        <a14:foregroundMark x1="19285" y1="86585" x2="19622" y2="86585"/>
                        <a14:foregroundMark x1="21003" y1="81108" x2="21586" y2="81016"/>
                        <a14:foregroundMark x1="17388" y1="81679" x2="19971" y2="81271"/>
                        <a14:foregroundMark x1="32040" y1="74331" x2="35772" y2="73984"/>
                        <a14:foregroundMark x1="26667" y1="74831" x2="30888" y2="74438"/>
                        <a14:foregroundMark x1="19759" y1="75474" x2="22829" y2="75188"/>
                        <a14:foregroundMark x1="18648" y1="75577" x2="18992" y2="75545"/>
                        <a14:foregroundMark x1="65688" y1="73780" x2="80081" y2="73984"/>
                        <a14:foregroundMark x1="31379" y1="73293" x2="64047" y2="73757"/>
                        <a14:foregroundMark x1="25636" y1="73212" x2="30148" y2="73276"/>
                        <a14:foregroundMark x1="84369" y1="76812" x2="86179" y2="76829"/>
                        <a14:foregroundMark x1="73886" y1="76714" x2="83758" y2="76806"/>
                        <a14:foregroundMark x1="67518" y1="76655" x2="73653" y2="76712"/>
                        <a14:foregroundMark x1="50688" y1="76498" x2="65882" y2="76640"/>
                        <a14:foregroundMark x1="42683" y1="76423" x2="50631" y2="76497"/>
                        <a14:foregroundMark x1="83804" y1="80043" x2="84959" y2="80081"/>
                        <a14:foregroundMark x1="72694" y1="79672" x2="80256" y2="79924"/>
                        <a14:foregroundMark x1="69368" y1="79561" x2="69907" y2="79579"/>
                        <a14:foregroundMark x1="67121" y1="79486" x2="67707" y2="79506"/>
                        <a14:foregroundMark x1="64081" y1="79385" x2="64733" y2="79407"/>
                        <a14:foregroundMark x1="60569" y1="79268" x2="62887" y2="79345"/>
                        <a14:foregroundMark x1="85884" y1="84959" x2="86585" y2="84959"/>
                        <a14:foregroundMark x1="79490" y1="84959" x2="83851" y2="84959"/>
                        <a14:foregroundMark x1="76425" y1="80894" x2="81301" y2="78862"/>
                        <a14:foregroundMark x1="75448" y1="81301" x2="76425" y2="80894"/>
                        <a14:foregroundMark x1="74474" y1="81707" x2="75448" y2="81301"/>
                        <a14:foregroundMark x1="73497" y1="82114" x2="74474" y2="81707"/>
                        <a14:foregroundMark x1="71546" y1="82927" x2="73497" y2="82114"/>
                        <a14:foregroundMark x1="71186" y1="83077" x2="71546" y2="82927"/>
                        <a14:foregroundMark x1="70570" y1="83333" x2="70902" y2="83195"/>
                        <a14:foregroundMark x1="70289" y1="83450" x2="70570" y2="83333"/>
                        <a14:foregroundMark x1="85160" y1="75203" x2="89146" y2="75203"/>
                        <a14:foregroundMark x1="66594" y1="75203" x2="84546" y2="75203"/>
                        <a14:foregroundMark x1="63821" y1="75203" x2="64968" y2="75203"/>
                        <a14:foregroundMark x1="91792" y1="75526" x2="92492" y2="75542"/>
                        <a14:foregroundMark x1="85074" y1="75377" x2="88712" y2="75458"/>
                        <a14:foregroundMark x1="77236" y1="75203" x2="84467" y2="75364"/>
                        <a14:foregroundMark x1="8943" y1="14228" x2="8130" y2="55691"/>
                        <a14:foregroundMark x1="5691" y1="32114" x2="6911" y2="58943"/>
                        <a14:foregroundMark x1="7317" y1="12602" x2="7317" y2="12602"/>
                        <a14:foregroundMark x1="19919" y1="21951" x2="19919" y2="21951"/>
                        <a14:foregroundMark x1="19919" y1="15041" x2="19919" y2="15041"/>
                        <a14:foregroundMark x1="28049" y1="14634" x2="28049" y2="14634"/>
                        <a14:foregroundMark x1="33333" y1="17073" x2="33333" y2="17073"/>
                        <a14:foregroundMark x1="33333" y1="17073" x2="33333" y2="17073"/>
                        <a14:foregroundMark x1="14634" y1="17073" x2="14634" y2="17073"/>
                        <a14:foregroundMark x1="13821" y1="17073" x2="13821" y2="17073"/>
                        <a14:foregroundMark x1="9350" y1="10163" x2="9350" y2="10163"/>
                        <a14:foregroundMark x1="9350" y1="10163" x2="9350" y2="10163"/>
                        <a14:foregroundMark x1="9350" y1="10163" x2="9350" y2="10163"/>
                        <a14:foregroundMark x1="8943" y1="8130" x2="8943" y2="8130"/>
                        <a14:foregroundMark x1="8943" y1="8130" x2="8943" y2="8130"/>
                        <a14:foregroundMark x1="8943" y1="7724" x2="8943" y2="7724"/>
                        <a14:foregroundMark x1="8943" y1="7724" x2="9756" y2="6911"/>
                        <a14:foregroundMark x1="13415" y1="6911" x2="14228" y2="6911"/>
                        <a14:foregroundMark x1="15447" y1="6911" x2="16667" y2="6911"/>
                        <a14:foregroundMark x1="18293" y1="6098" x2="18293" y2="6098"/>
                        <a14:foregroundMark x1="13008" y1="4878" x2="8537" y2="4878"/>
                        <a14:foregroundMark x1="7317" y1="4878" x2="7317" y2="4878"/>
                        <a14:foregroundMark x1="6098" y1="5691" x2="6098" y2="5691"/>
                        <a14:foregroundMark x1="3659" y1="6911" x2="3659" y2="6911"/>
                        <a14:foregroundMark x1="4065" y1="9756" x2="5285" y2="13008"/>
                        <a14:foregroundMark x1="5285" y1="14634" x2="5285" y2="15447"/>
                        <a14:foregroundMark x1="5285" y1="16260" x2="5285" y2="21138"/>
                        <a14:foregroundMark x1="5285" y1="21545" x2="5285" y2="24797"/>
                        <a14:foregroundMark x1="5691" y1="27236" x2="5691" y2="27642"/>
                        <a14:foregroundMark x1="5691" y1="28455" x2="5691" y2="29675"/>
                        <a14:foregroundMark x1="5691" y1="31301" x2="5691" y2="31301"/>
                        <a14:foregroundMark x1="92276" y1="5691" x2="92276" y2="5691"/>
                        <a14:foregroundMark x1="94715" y1="4878" x2="94715" y2="4878"/>
                        <a14:foregroundMark x1="96341" y1="3252" x2="96341" y2="3252"/>
                        <a14:foregroundMark x1="96748" y1="10163" x2="96748" y2="10163"/>
                        <a14:foregroundMark x1="95935" y1="5691" x2="94715" y2="48780"/>
                        <a14:foregroundMark x1="94715" y1="48780" x2="96341" y2="0"/>
                        <a14:foregroundMark x1="4065" y1="20325" x2="13008" y2="62195"/>
                        <a14:foregroundMark x1="13008" y1="62195" x2="2439" y2="44309"/>
                        <a14:foregroundMark x1="24390" y1="84146" x2="24390" y2="84146"/>
                        <a14:foregroundMark x1="32520" y1="83333" x2="32520" y2="83333"/>
                        <a14:foregroundMark x1="33333" y1="83740" x2="33333" y2="83740"/>
                        <a14:backgroundMark x1="58537" y1="80488" x2="58537" y2="80488"/>
                        <a14:backgroundMark x1="59756" y1="78862" x2="59756" y2="78862"/>
                        <a14:backgroundMark x1="58130" y1="78455" x2="58130" y2="78455"/>
                        <a14:backgroundMark x1="58130" y1="78049" x2="58130" y2="78049"/>
                        <a14:backgroundMark x1="58537" y1="77236" x2="58537" y2="77236"/>
                        <a14:backgroundMark x1="59350" y1="77236" x2="59350" y2="77236"/>
                        <a14:backgroundMark x1="59350" y1="78049" x2="59350" y2="78049"/>
                        <a14:backgroundMark x1="76423" y1="69512" x2="76423" y2="69512"/>
                        <a14:backgroundMark x1="77236" y1="69512" x2="77236" y2="69512"/>
                        <a14:backgroundMark x1="78455" y1="69919" x2="78455" y2="69919"/>
                        <a14:backgroundMark x1="77236" y1="67886" x2="77236" y2="67886"/>
                        <a14:backgroundMark x1="77642" y1="68293" x2="77642" y2="68293"/>
                        <a14:backgroundMark x1="77642" y1="68293" x2="77642" y2="68293"/>
                        <a14:backgroundMark x1="78049" y1="68293" x2="78049" y2="68293"/>
                        <a14:backgroundMark x1="78049" y1="68293" x2="78049" y2="68293"/>
                        <a14:backgroundMark x1="78049" y1="68293" x2="78049" y2="68293"/>
                        <a14:backgroundMark x1="78049" y1="68293" x2="78049" y2="68293"/>
                        <a14:backgroundMark x1="78049" y1="68293" x2="78049" y2="68293"/>
                        <a14:backgroundMark x1="78455" y1="68293" x2="78455" y2="68293"/>
                        <a14:backgroundMark x1="79268" y1="68293" x2="79268" y2="68293"/>
                        <a14:backgroundMark x1="79268" y1="68293" x2="79268" y2="68293"/>
                        <a14:backgroundMark x1="79268" y1="68293" x2="79268" y2="68293"/>
                        <a14:backgroundMark x1="79268" y1="67886" x2="79268" y2="67886"/>
                        <a14:backgroundMark x1="79268" y1="67480" x2="79268" y2="67480"/>
                        <a14:backgroundMark x1="79268" y1="67480" x2="79268" y2="67480"/>
                        <a14:backgroundMark x1="79268" y1="67480" x2="79268" y2="67480"/>
                        <a14:backgroundMark x1="78455" y1="69106" x2="78455" y2="69106"/>
                        <a14:backgroundMark x1="77236" y1="70732" x2="77236" y2="70732"/>
                        <a14:backgroundMark x1="76829" y1="71138" x2="76423" y2="72358"/>
                        <a14:backgroundMark x1="76423" y1="72358" x2="76423" y2="72358"/>
                        <a14:backgroundMark x1="75203" y1="72764" x2="75203" y2="72764"/>
                        <a14:backgroundMark x1="73171" y1="72764" x2="73171" y2="72764"/>
                        <a14:backgroundMark x1="57724" y1="77236" x2="57724" y2="77236"/>
                        <a14:backgroundMark x1="59350" y1="77236" x2="59350" y2="77236"/>
                        <a14:backgroundMark x1="60163" y1="78049" x2="60163" y2="78049"/>
                        <a14:backgroundMark x1="60163" y1="78049" x2="60163" y2="78049"/>
                        <a14:backgroundMark x1="52033" y1="80894" x2="52033" y2="80894"/>
                        <a14:backgroundMark x1="45528" y1="80488" x2="45528" y2="80488"/>
                        <a14:backgroundMark x1="11789" y1="79675" x2="11789" y2="79675"/>
                        <a14:backgroundMark x1="11789" y1="82927" x2="11789" y2="82927"/>
                        <a14:backgroundMark x1="12602" y1="83333" x2="13415" y2="82927"/>
                        <a14:backgroundMark x1="15041" y1="80894" x2="15041" y2="80894"/>
                        <a14:backgroundMark x1="15041" y1="80081" x2="15041" y2="80081"/>
                        <a14:backgroundMark x1="12602" y1="80894" x2="12602" y2="80894"/>
                        <a14:backgroundMark x1="11789" y1="81707" x2="12602" y2="82520"/>
                        <a14:backgroundMark x1="13415" y1="82520" x2="14228" y2="82520"/>
                        <a14:backgroundMark x1="14228" y1="80488" x2="14228" y2="80488"/>
                        <a14:backgroundMark x1="14228" y1="80081" x2="14228" y2="80081"/>
                        <a14:backgroundMark x1="13821" y1="80081" x2="11789" y2="80894"/>
                        <a14:backgroundMark x1="11789" y1="80894" x2="10976" y2="80894"/>
                        <a14:backgroundMark x1="10976" y1="80894" x2="10976" y2="80894"/>
                        <a14:backgroundMark x1="12195" y1="84146" x2="12195" y2="84146"/>
                        <a14:backgroundMark x1="12602" y1="84959" x2="12602" y2="84959"/>
                        <a14:backgroundMark x1="12602" y1="84959" x2="13821" y2="85366"/>
                        <a14:backgroundMark x1="14228" y1="85366" x2="15041" y2="85366"/>
                        <a14:backgroundMark x1="22358" y1="85366" x2="22358" y2="85366"/>
                        <a14:backgroundMark x1="20732" y1="86179" x2="20732" y2="86179"/>
                        <a14:backgroundMark x1="20732" y1="86179" x2="21545" y2="86179"/>
                        <a14:backgroundMark x1="21545" y1="86179" x2="23984" y2="86179"/>
                        <a14:backgroundMark x1="23984" y1="86179" x2="26423" y2="86179"/>
                        <a14:backgroundMark x1="26829" y1="86179" x2="28049" y2="86179"/>
                        <a14:backgroundMark x1="31707" y1="86179" x2="32927" y2="86179"/>
                        <a14:backgroundMark x1="34146" y1="86179" x2="34146" y2="86179"/>
                        <a14:backgroundMark x1="35366" y1="86179" x2="39024" y2="86179"/>
                        <a14:backgroundMark x1="39431" y1="86179" x2="41057" y2="86179"/>
                        <a14:backgroundMark x1="43089" y1="86179" x2="43902" y2="86179"/>
                        <a14:backgroundMark x1="48374" y1="86179" x2="48374" y2="86179"/>
                        <a14:backgroundMark x1="50000" y1="86179" x2="50000" y2="86179"/>
                        <a14:backgroundMark x1="50813" y1="86179" x2="50813" y2="86179"/>
                        <a14:backgroundMark x1="55691" y1="86585" x2="55691" y2="86585"/>
                        <a14:backgroundMark x1="60163" y1="86585" x2="62602" y2="86585"/>
                        <a14:backgroundMark x1="65447" y1="86585" x2="68293" y2="86585"/>
                        <a14:backgroundMark x1="71138" y1="86585" x2="71138" y2="86585"/>
                        <a14:backgroundMark x1="76016" y1="86585" x2="78455" y2="86585"/>
                        <a14:backgroundMark x1="93496" y1="77236" x2="93496" y2="77236"/>
                        <a14:backgroundMark x1="93496" y1="75610" x2="93496" y2="75610"/>
                        <a14:backgroundMark x1="93496" y1="75203" x2="92276" y2="75203"/>
                        <a14:backgroundMark x1="91463" y1="75203" x2="90244" y2="76016"/>
                        <a14:backgroundMark x1="89837" y1="76016" x2="89837" y2="76016"/>
                        <a14:backgroundMark x1="89837" y1="76016" x2="89837" y2="76016"/>
                        <a14:backgroundMark x1="89837" y1="76016" x2="89837" y2="76016"/>
                        <a14:backgroundMark x1="89431" y1="75610" x2="89431" y2="75610"/>
                        <a14:backgroundMark x1="89431" y1="74797" x2="89431" y2="74797"/>
                        <a14:backgroundMark x1="89837" y1="74797" x2="90650" y2="76016"/>
                        <a14:backgroundMark x1="90650" y1="76016" x2="90650" y2="76016"/>
                        <a14:backgroundMark x1="89431" y1="76423" x2="89431" y2="76423"/>
                        <a14:backgroundMark x1="88211" y1="74797" x2="88211" y2="74797"/>
                        <a14:backgroundMark x1="86992" y1="75610" x2="86992" y2="75610"/>
                        <a14:backgroundMark x1="80894" y1="77236" x2="80894" y2="77236"/>
                        <a14:backgroundMark x1="83740" y1="76423" x2="83740" y2="76423"/>
                        <a14:backgroundMark x1="84146" y1="76016" x2="84959" y2="75610"/>
                        <a14:backgroundMark x1="86585" y1="75203" x2="86585" y2="75203"/>
                        <a14:backgroundMark x1="86585" y1="75203" x2="86585" y2="75203"/>
                        <a14:backgroundMark x1="86585" y1="76016" x2="86585" y2="76016"/>
                        <a14:backgroundMark x1="71138" y1="74390" x2="71138" y2="74390"/>
                        <a14:backgroundMark x1="70732" y1="74797" x2="70732" y2="74797"/>
                        <a14:backgroundMark x1="69512" y1="73984" x2="69512" y2="73984"/>
                        <a14:backgroundMark x1="69106" y1="73171" x2="69106" y2="73171"/>
                        <a14:backgroundMark x1="64228" y1="73171" x2="64228" y2="73171"/>
                        <a14:backgroundMark x1="64228" y1="76016" x2="64228" y2="76016"/>
                        <a14:backgroundMark x1="64228" y1="79675" x2="64228" y2="79675"/>
                        <a14:backgroundMark x1="64228" y1="83333" x2="64228" y2="83333"/>
                        <a14:backgroundMark x1="62195" y1="89024" x2="62195" y2="89024"/>
                        <a14:backgroundMark x1="62602" y1="85772" x2="62602" y2="85772"/>
                        <a14:backgroundMark x1="63415" y1="84553" x2="63415" y2="84553"/>
                        <a14:backgroundMark x1="63415" y1="84553" x2="63415" y2="84553"/>
                        <a14:backgroundMark x1="52439" y1="85366" x2="52439" y2="85366"/>
                        <a14:backgroundMark x1="52846" y1="85366" x2="52846" y2="85366"/>
                        <a14:backgroundMark x1="53252" y1="85772" x2="53252" y2="84553"/>
                        <a14:backgroundMark x1="53252" y1="83333" x2="53252" y2="83333"/>
                        <a14:backgroundMark x1="52846" y1="82114" x2="52846" y2="82114"/>
                        <a14:backgroundMark x1="52033" y1="79675" x2="52033" y2="79675"/>
                        <a14:backgroundMark x1="52033" y1="76423" x2="52033" y2="76423"/>
                        <a14:backgroundMark x1="52033" y1="78455" x2="52033" y2="78455"/>
                        <a14:backgroundMark x1="52033" y1="78455" x2="52439" y2="80488"/>
                        <a14:backgroundMark x1="52439" y1="83333" x2="52439" y2="84146"/>
                        <a14:backgroundMark x1="52439" y1="90244" x2="52439" y2="90244"/>
                        <a14:backgroundMark x1="56098" y1="73171" x2="56098" y2="73171"/>
                        <a14:backgroundMark x1="54065" y1="73171" x2="54065" y2="73171"/>
                        <a14:backgroundMark x1="52846" y1="73171" x2="52846" y2="73171"/>
                        <a14:backgroundMark x1="52033" y1="73171" x2="52033" y2="73171"/>
                        <a14:backgroundMark x1="49593" y1="73171" x2="49593" y2="73171"/>
                        <a14:backgroundMark x1="47154" y1="73171" x2="47154" y2="73171"/>
                        <a14:backgroundMark x1="45528" y1="73171" x2="45528" y2="73171"/>
                        <a14:backgroundMark x1="45122" y1="73171" x2="45122" y2="73171"/>
                        <a14:backgroundMark x1="43496" y1="73171" x2="43496" y2="73171"/>
                        <a14:backgroundMark x1="43496" y1="73171" x2="43496" y2="73171"/>
                        <a14:backgroundMark x1="43496" y1="73171" x2="43496" y2="73171"/>
                        <a14:backgroundMark x1="39837" y1="73171" x2="39837" y2="73171"/>
                        <a14:backgroundMark x1="36992" y1="73171" x2="36992" y2="73171"/>
                        <a14:backgroundMark x1="35366" y1="73171" x2="35366" y2="73171"/>
                        <a14:backgroundMark x1="34146" y1="73171" x2="34146" y2="73171"/>
                        <a14:backgroundMark x1="33740" y1="73171" x2="33740" y2="73171"/>
                        <a14:backgroundMark x1="32114" y1="73171" x2="32114" y2="73171"/>
                        <a14:backgroundMark x1="31301" y1="73171" x2="30081" y2="73171"/>
                        <a14:backgroundMark x1="27236" y1="73171" x2="27236" y2="73171"/>
                        <a14:backgroundMark x1="25610" y1="73171" x2="23171" y2="73171"/>
                        <a14:backgroundMark x1="23171" y1="73171" x2="23171" y2="73171"/>
                        <a14:backgroundMark x1="23171" y1="73171" x2="21545" y2="73171"/>
                        <a14:backgroundMark x1="20325" y1="73171" x2="20325" y2="73171"/>
                        <a14:backgroundMark x1="20325" y1="73171" x2="20325" y2="73171"/>
                        <a14:backgroundMark x1="18699" y1="73171" x2="18699" y2="73171"/>
                        <a14:backgroundMark x1="18293" y1="73171" x2="17480" y2="73171"/>
                        <a14:backgroundMark x1="15041" y1="73171" x2="15041" y2="73171"/>
                        <a14:backgroundMark x1="18699" y1="77236" x2="18699" y2="77236"/>
                        <a14:backgroundMark x1="19106" y1="77236" x2="19106" y2="77236"/>
                        <a14:backgroundMark x1="20732" y1="77236" x2="20732" y2="77236"/>
                        <a14:backgroundMark x1="20732" y1="77236" x2="20732" y2="77236"/>
                        <a14:backgroundMark x1="20732" y1="78049" x2="20732" y2="78049"/>
                        <a14:backgroundMark x1="18699" y1="83740" x2="18699" y2="83740"/>
                        <a14:backgroundMark x1="20325" y1="84146" x2="20325" y2="84146"/>
                        <a14:backgroundMark x1="21138" y1="84146" x2="21138" y2="84146"/>
                        <a14:backgroundMark x1="21951" y1="83333" x2="21951" y2="83333"/>
                        <a14:backgroundMark x1="21951" y1="83333" x2="21951" y2="83333"/>
                        <a14:backgroundMark x1="20732" y1="84553" x2="19106" y2="86179"/>
                        <a14:backgroundMark x1="19106" y1="86179" x2="19106" y2="86179"/>
                        <a14:backgroundMark x1="22764" y1="81707" x2="22764" y2="81707"/>
                        <a14:backgroundMark x1="21545" y1="81707" x2="20732" y2="82114"/>
                        <a14:backgroundMark x1="20732" y1="82520" x2="20732" y2="82520"/>
                        <a14:backgroundMark x1="32927" y1="75610" x2="32927" y2="75610"/>
                        <a14:backgroundMark x1="33740" y1="78049" x2="33740" y2="78049"/>
                        <a14:backgroundMark x1="33740" y1="80081" x2="33740" y2="80081"/>
                        <a14:backgroundMark x1="33740" y1="78455" x2="33740" y2="78455"/>
                        <a14:backgroundMark x1="33333" y1="76423" x2="33333" y2="76423"/>
                        <a14:backgroundMark x1="32520" y1="74390" x2="32520" y2="74390"/>
                        <a14:backgroundMark x1="32520" y1="73984" x2="32520" y2="73984"/>
                        <a14:backgroundMark x1="32520" y1="73984" x2="32520" y2="73984"/>
                        <a14:backgroundMark x1="32927" y1="74390" x2="32927" y2="74390"/>
                        <a14:backgroundMark x1="34146" y1="74797" x2="34146" y2="75610"/>
                        <a14:backgroundMark x1="34146" y1="76829" x2="34146" y2="76829"/>
                        <a14:backgroundMark x1="34146" y1="78049" x2="34146" y2="78049"/>
                        <a14:backgroundMark x1="28862" y1="79675" x2="28862" y2="79675"/>
                        <a14:backgroundMark x1="28862" y1="84146" x2="28862" y2="84146"/>
                        <a14:backgroundMark x1="29268" y1="86179" x2="29268" y2="86179"/>
                        <a14:backgroundMark x1="28455" y1="85772" x2="28455" y2="85772"/>
                        <a14:backgroundMark x1="28455" y1="85366" x2="28455" y2="85366"/>
                        <a14:backgroundMark x1="29675" y1="84553" x2="29675" y2="84553"/>
                        <a14:backgroundMark x1="30081" y1="84553" x2="30081" y2="84553"/>
                        <a14:backgroundMark x1="30488" y1="84553" x2="30488" y2="84553"/>
                        <a14:backgroundMark x1="30488" y1="84553" x2="29675" y2="85772"/>
                        <a14:backgroundMark x1="29675" y1="85772" x2="28862" y2="85772"/>
                        <a14:backgroundMark x1="28455" y1="85772" x2="28455" y2="85366"/>
                        <a14:backgroundMark x1="28049" y1="84553" x2="28049" y2="84553"/>
                        <a14:backgroundMark x1="30488" y1="85366" x2="31301" y2="85772"/>
                        <a14:backgroundMark x1="32114" y1="86179" x2="35772" y2="85772"/>
                        <a14:backgroundMark x1="38211" y1="85366" x2="38211" y2="85366"/>
                        <a14:backgroundMark x1="41463" y1="76829" x2="41463" y2="76829"/>
                        <a14:backgroundMark x1="41057" y1="75203" x2="41057" y2="75203"/>
                        <a14:backgroundMark x1="41057" y1="75203" x2="41057" y2="75203"/>
                        <a14:backgroundMark x1="39837" y1="74390" x2="39837" y2="74390"/>
                        <a14:backgroundMark x1="39431" y1="73984" x2="39431" y2="73984"/>
                        <a14:backgroundMark x1="45528" y1="78862" x2="45528" y2="78862"/>
                        <a14:backgroundMark x1="45528" y1="78455" x2="45528" y2="78455"/>
                        <a14:backgroundMark x1="46341" y1="78455" x2="46341" y2="78455"/>
                        <a14:backgroundMark x1="46341" y1="78455" x2="46341" y2="78455"/>
                        <a14:backgroundMark x1="46748" y1="79675" x2="46748" y2="82520"/>
                        <a14:backgroundMark x1="46748" y1="83333" x2="46748" y2="83333"/>
                        <a14:backgroundMark x1="46748" y1="84146" x2="46748" y2="84553"/>
                        <a14:backgroundMark x1="46748" y1="84959" x2="46748" y2="84959"/>
                        <a14:backgroundMark x1="46748" y1="85366" x2="46748" y2="88618"/>
                        <a14:backgroundMark x1="46748" y1="88618" x2="46748" y2="88618"/>
                        <a14:backgroundMark x1="43496" y1="87805" x2="43496" y2="87805"/>
                        <a14:backgroundMark x1="55285" y1="85366" x2="54065" y2="85366"/>
                        <a14:backgroundMark x1="54065" y1="85366" x2="54065" y2="85366"/>
                        <a14:backgroundMark x1="54065" y1="84553" x2="54065" y2="84553"/>
                        <a14:backgroundMark x1="54472" y1="84553" x2="54472" y2="84553"/>
                        <a14:backgroundMark x1="55285" y1="85366" x2="55285" y2="85366"/>
                        <a14:backgroundMark x1="55691" y1="85366" x2="55691" y2="85366"/>
                        <a14:backgroundMark x1="56504" y1="86179" x2="56504" y2="86179"/>
                        <a14:backgroundMark x1="57724" y1="86179" x2="57724" y2="86179"/>
                        <a14:backgroundMark x1="58537" y1="86179" x2="59756" y2="86179"/>
                        <a14:backgroundMark x1="60163" y1="86179" x2="60163" y2="86179"/>
                        <a14:backgroundMark x1="60163" y1="86179" x2="60163" y2="86179"/>
                        <a14:backgroundMark x1="60569" y1="85772" x2="60569" y2="85772"/>
                        <a14:backgroundMark x1="61382" y1="85772" x2="61382" y2="85772"/>
                        <a14:backgroundMark x1="61382" y1="85772" x2="61382" y2="85772"/>
                        <a14:backgroundMark x1="61382" y1="85772" x2="61382" y2="85772"/>
                        <a14:backgroundMark x1="59756" y1="86179" x2="59756" y2="86179"/>
                        <a14:backgroundMark x1="59756" y1="86179" x2="59756" y2="86179"/>
                        <a14:backgroundMark x1="58130" y1="86179" x2="58130" y2="86179"/>
                        <a14:backgroundMark x1="56911" y1="86179" x2="56504" y2="86179"/>
                        <a14:backgroundMark x1="70325" y1="84553" x2="70325" y2="84553"/>
                        <a14:backgroundMark x1="70325" y1="84553" x2="70732" y2="84146"/>
                        <a14:backgroundMark x1="70732" y1="82927" x2="70732" y2="82927"/>
                        <a14:backgroundMark x1="69919" y1="82114" x2="69919" y2="82114"/>
                        <a14:backgroundMark x1="69512" y1="81707" x2="69512" y2="81707"/>
                        <a14:backgroundMark x1="68699" y1="81301" x2="68699" y2="81301"/>
                        <a14:backgroundMark x1="68293" y1="80894" x2="68293" y2="80894"/>
                        <a14:backgroundMark x1="68293" y1="81707" x2="68293" y2="81707"/>
                        <a14:backgroundMark x1="69512" y1="83740" x2="69512" y2="84959"/>
                        <a14:backgroundMark x1="69512" y1="85366" x2="69512" y2="87398"/>
                        <a14:backgroundMark x1="69512" y1="87398" x2="69106" y2="88211"/>
                        <a14:backgroundMark x1="67073" y1="87805" x2="66260" y2="86992"/>
                        <a14:backgroundMark x1="66260" y1="86992" x2="66260" y2="86992"/>
                        <a14:backgroundMark x1="66260" y1="86992" x2="66260" y2="86992"/>
                        <a14:backgroundMark x1="66260" y1="86992" x2="66260" y2="86992"/>
                        <a14:backgroundMark x1="66260" y1="86585" x2="66260" y2="86585"/>
                        <a14:backgroundMark x1="66260" y1="85772" x2="66260" y2="85772"/>
                        <a14:backgroundMark x1="65041" y1="85772" x2="65041" y2="85772"/>
                        <a14:backgroundMark x1="80894" y1="86179" x2="80894" y2="86179"/>
                        <a14:backgroundMark x1="82520" y1="85772" x2="82520" y2="85772"/>
                        <a14:backgroundMark x1="82520" y1="85772" x2="82520" y2="85772"/>
                        <a14:backgroundMark x1="83333" y1="85772" x2="84146" y2="85772"/>
                        <a14:backgroundMark x1="84146" y1="85772" x2="84146" y2="85772"/>
                        <a14:backgroundMark x1="84146" y1="85772" x2="85366" y2="85772"/>
                        <a14:backgroundMark x1="86179" y1="85772" x2="86179" y2="85772"/>
                        <a14:backgroundMark x1="86992" y1="85366" x2="86992" y2="85366"/>
                        <a14:backgroundMark x1="86992" y1="85366" x2="86992" y2="85366"/>
                        <a14:backgroundMark x1="86992" y1="84553" x2="86992" y2="84553"/>
                        <a14:backgroundMark x1="86992" y1="84553" x2="86992" y2="84553"/>
                        <a14:backgroundMark x1="86992" y1="84553" x2="86992" y2="84553"/>
                        <a14:backgroundMark x1="86992" y1="84553" x2="86992" y2="84553"/>
                        <a14:backgroundMark x1="86992" y1="84553" x2="86992" y2="84553"/>
                        <a14:backgroundMark x1="86992" y1="84553" x2="86992" y2="84553"/>
                        <a14:backgroundMark x1="86992" y1="84553" x2="86992" y2="84553"/>
                        <a14:backgroundMark x1="86992" y1="84553" x2="86992" y2="84553"/>
                        <a14:backgroundMark x1="70732" y1="76016" x2="70732" y2="76016"/>
                        <a14:backgroundMark x1="65041" y1="73171" x2="65041" y2="73171"/>
                        <a14:backgroundMark x1="62602" y1="73984" x2="62602" y2="73984"/>
                        <a14:backgroundMark x1="58537" y1="73171" x2="58537" y2="73171"/>
                        <a14:backgroundMark x1="67073" y1="72764" x2="67073" y2="72764"/>
                        <a14:backgroundMark x1="65041" y1="72764" x2="63415" y2="72764"/>
                        <a14:backgroundMark x1="61789" y1="72764" x2="61789" y2="72764"/>
                        <a14:backgroundMark x1="61789" y1="72764" x2="61789" y2="72764"/>
                        <a14:backgroundMark x1="60976" y1="72764" x2="60976" y2="72764"/>
                        <a14:backgroundMark x1="60976" y1="72764" x2="60976" y2="72764"/>
                        <a14:backgroundMark x1="59756" y1="72764" x2="59756" y2="72764"/>
                        <a14:backgroundMark x1="25610" y1="76016" x2="25610" y2="76016"/>
                        <a14:backgroundMark x1="22764" y1="82114" x2="22764" y2="82114"/>
                        <a14:backgroundMark x1="22764" y1="82114" x2="22764" y2="82114"/>
                        <a14:backgroundMark x1="19512" y1="82520" x2="19512" y2="82520"/>
                        <a14:backgroundMark x1="13415" y1="83740" x2="13415" y2="83740"/>
                        <a14:backgroundMark x1="13821" y1="84146" x2="13821" y2="84146"/>
                        <a14:backgroundMark x1="14228" y1="84146" x2="14228" y2="84146"/>
                        <a14:backgroundMark x1="14228" y1="84146" x2="14228" y2="84146"/>
                        <a14:backgroundMark x1="14228" y1="84146" x2="14228" y2="84959"/>
                        <a14:backgroundMark x1="14228" y1="84959" x2="14228" y2="84959"/>
                        <a14:backgroundMark x1="14228" y1="85772" x2="14228" y2="85772"/>
                        <a14:backgroundMark x1="16667" y1="72764" x2="16667" y2="72764"/>
                        <a14:backgroundMark x1="16667" y1="72764" x2="16667" y2="72764"/>
                        <a14:backgroundMark x1="16667" y1="72764" x2="16667" y2="72764"/>
                        <a14:backgroundMark x1="16667" y1="72764" x2="16667" y2="72764"/>
                        <a14:backgroundMark x1="16667" y1="72764" x2="16667" y2="73171"/>
                        <a14:backgroundMark x1="16667" y1="73171" x2="16667" y2="73171"/>
                        <a14:backgroundMark x1="16667" y1="73171" x2="16667" y2="73171"/>
                        <a14:backgroundMark x1="16260" y1="73984" x2="16260" y2="73984"/>
                        <a14:backgroundMark x1="25203" y1="79268" x2="25203" y2="79268"/>
                        <a14:backgroundMark x1="24797" y1="80488" x2="24797" y2="80488"/>
                        <a14:backgroundMark x1="23984" y1="82114" x2="23984" y2="821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3011" y="2206562"/>
            <a:ext cx="1440000" cy="14400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1082B6A-900C-412A-9E14-67D868971CB9}"/>
              </a:ext>
            </a:extLst>
          </p:cNvPr>
          <p:cNvSpPr txBox="1"/>
          <p:nvPr/>
        </p:nvSpPr>
        <p:spPr>
          <a:xfrm>
            <a:off x="1458379" y="1328176"/>
            <a:ext cx="3565321" cy="7991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highlight>
                  <a:srgbClr val="404040"/>
                </a:highlight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선호하는 디자인</a:t>
            </a:r>
            <a:r>
              <a:rPr lang="en-US" altLang="ko-KR">
                <a:ln>
                  <a:solidFill>
                    <a:schemeClr val="tx1">
                      <a:alpha val="30000"/>
                    </a:schemeClr>
                  </a:solidFill>
                </a:ln>
                <a:highlight>
                  <a:srgbClr val="404040"/>
                </a:highlight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ko-KR" altLang="en-US" sz="140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심플하고 깔끔한 </a:t>
            </a:r>
            <a:r>
              <a:rPr lang="en-US" altLang="ko-KR" sz="140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UI,</a:t>
            </a:r>
            <a:r>
              <a:rPr lang="ko-KR" altLang="en-US" sz="140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그리고 높은 접근성 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55F9B32-CFD6-4010-9B99-8660A941F038}"/>
              </a:ext>
            </a:extLst>
          </p:cNvPr>
          <p:cNvSpPr txBox="1"/>
          <p:nvPr/>
        </p:nvSpPr>
        <p:spPr>
          <a:xfrm>
            <a:off x="1458379" y="3948088"/>
            <a:ext cx="3565321" cy="7991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highlight>
                  <a:srgbClr val="404040"/>
                </a:highlight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추가 요구사항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highlight>
                <a:srgbClr val="404040"/>
              </a:highlight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Pictogram,</a:t>
            </a:r>
            <a:r>
              <a:rPr lang="ko-KR" altLang="en-US" sz="140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en-US" altLang="ko-KR" sz="140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Readability, Easy to use</a:t>
            </a:r>
            <a:endParaRPr lang="ko-KR" altLang="en-US" sz="1400">
              <a:ln>
                <a:solidFill>
                  <a:schemeClr val="tx1">
                    <a:alpha val="30000"/>
                  </a:schemeClr>
                </a:solidFill>
              </a:ln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4DFD6F1-246E-4184-A093-3119B95A64B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3011" y="4747281"/>
            <a:ext cx="1440000" cy="1440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E6C02E5-3AB6-4C4F-9E38-D33A349B794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7829" y="4747281"/>
            <a:ext cx="1440000" cy="14400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99F279D-780D-4A89-8203-1F9D976B95B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9756" b="91057" l="9756" r="89837">
                        <a14:foregroundMark x1="30894" y1="28455" x2="37083" y2="26908"/>
                        <a14:foregroundMark x1="59200" y1="27236" x2="69919" y2="27236"/>
                        <a14:foregroundMark x1="44863" y1="27236" x2="47488" y2="27236"/>
                        <a14:foregroundMark x1="37114" y1="27236" x2="43247" y2="27236"/>
                        <a14:foregroundMark x1="33740" y1="27236" x2="36878" y2="27236"/>
                        <a14:foregroundMark x1="61382" y1="26829" x2="67037" y2="33112"/>
                        <a14:foregroundMark x1="25429" y1="44442" x2="26460" y2="46910"/>
                        <a14:foregroundMark x1="25203" y1="43902" x2="25295" y2="44122"/>
                        <a14:foregroundMark x1="72151" y1="38677" x2="73742" y2="38653"/>
                        <a14:foregroundMark x1="22764" y1="39431" x2="26798" y2="39370"/>
                        <a14:foregroundMark x1="70807" y1="35484" x2="75465" y2="35138"/>
                        <a14:foregroundMark x1="23171" y1="39024" x2="27670" y2="38690"/>
                        <a14:foregroundMark x1="70110" y1="33830" x2="73730" y2="33775"/>
                        <a14:foregroundMark x1="61179" y1="33965" x2="65043" y2="33906"/>
                        <a14:foregroundMark x1="22358" y1="34553" x2="33180" y2="34389"/>
                        <a14:foregroundMark x1="56133" y1="29620" x2="76009" y2="28523"/>
                        <a14:foregroundMark x1="27286" y1="31211" x2="38010" y2="30619"/>
                        <a14:foregroundMark x1="64636" y1="25754" x2="67886" y2="25610"/>
                        <a14:foregroundMark x1="26370" y1="27446" x2="37042" y2="26974"/>
                        <a14:foregroundMark x1="55950" y1="22782" x2="58274" y2="22707"/>
                        <a14:foregroundMark x1="37406" y1="23380" x2="39333" y2="23318"/>
                        <a14:foregroundMark x1="66455" y1="25258" x2="71846" y2="25919"/>
                        <a14:foregroundMark x1="55003" y1="23853" x2="56652" y2="24055"/>
                        <a14:foregroundMark x1="38991" y1="21890" x2="40140" y2="22031"/>
                        <a14:foregroundMark x1="67358" y1="80128" x2="68242" y2="80707"/>
                        <a14:foregroundMark x1="60462" y1="75610" x2="65332" y2="78800"/>
                        <a14:foregroundMark x1="59494" y1="74976" x2="60462" y2="75610"/>
                        <a14:foregroundMark x1="44398" y1="74059" x2="45908" y2="76622"/>
                        <a14:foregroundMark x1="50728" y1="77113" x2="51399" y2="76955"/>
                        <a14:foregroundMark x1="77357" y1="43496" x2="77315" y2="44057"/>
                        <a14:foregroundMark x1="77417" y1="42683" x2="77357" y2="43496"/>
                        <a14:foregroundMark x1="77429" y1="42528" x2="77417" y2="42683"/>
                        <a14:foregroundMark x1="77608" y1="40110" x2="77493" y2="41659"/>
                        <a14:foregroundMark x1="77838" y1="37001" x2="77809" y2="37398"/>
                        <a14:foregroundMark x1="76398" y1="61449" x2="76423" y2="61789"/>
                        <a14:foregroundMark x1="74659" y1="37805" x2="74699" y2="38345"/>
                        <a14:foregroundMark x1="74629" y1="37398" x2="74659" y2="37805"/>
                        <a14:foregroundMark x1="74401" y1="34302" x2="74629" y2="37398"/>
                        <a14:foregroundMark x1="67599" y1="72862" x2="67552" y2="73143"/>
                        <a14:foregroundMark x1="66845" y1="75610" x2="64228" y2="78455"/>
                        <a14:foregroundMark x1="67220" y1="75203" x2="66845" y2="75610"/>
                        <a14:foregroundMark x1="68519" y1="73791" x2="68256" y2="74077"/>
                        <a14:foregroundMark x1="46007" y1="72764" x2="45568" y2="72764"/>
                        <a14:foregroundMark x1="35145" y1="76016" x2="34553" y2="78862"/>
                        <a14:foregroundMark x1="35230" y1="75610" x2="35145" y2="76016"/>
                        <a14:foregroundMark x1="35569" y1="73984" x2="35230" y2="75610"/>
                        <a14:foregroundMark x1="35678" y1="73462" x2="35569" y2="73984"/>
                        <a14:foregroundMark x1="30263" y1="79099" x2="30488" y2="80894"/>
                        <a14:foregroundMark x1="28927" y1="68407" x2="29253" y2="71012"/>
                        <a14:foregroundMark x1="31224" y1="76076" x2="31301" y2="76423"/>
                        <a14:foregroundMark x1="29467" y1="68172" x2="29860" y2="69939"/>
                        <a14:foregroundMark x1="33717" y1="69493" x2="34346" y2="69996"/>
                        <a14:foregroundMark x1="31150" y1="67440" x2="32110" y2="68207"/>
                        <a14:foregroundMark x1="40837" y1="78001" x2="43496" y2="79675"/>
                        <a14:foregroundMark x1="37685" y1="76016" x2="40085" y2="77528"/>
                        <a14:foregroundMark x1="37040" y1="75610" x2="37685" y2="76016"/>
                        <a14:foregroundMark x1="34458" y1="73984" x2="37040" y2="75610"/>
                        <a14:foregroundMark x1="34141" y1="73785" x2="34458" y2="73984"/>
                        <a14:foregroundMark x1="42181" y1="76514" x2="46037" y2="76430"/>
                        <a14:foregroundMark x1="31202" y1="76752" x2="40565" y2="76549"/>
                        <a14:foregroundMark x1="33099" y1="70586" x2="33555" y2="70617"/>
                        <a14:foregroundMark x1="29268" y1="70325" x2="29628" y2="70350"/>
                        <a14:foregroundMark x1="22764" y1="43496" x2="28357" y2="43300"/>
                        <a14:foregroundMark x1="27642" y1="19919" x2="27642" y2="19919"/>
                        <a14:foregroundMark x1="28049" y1="19919" x2="31707" y2="19919"/>
                        <a14:foregroundMark x1="31301" y1="20325" x2="33740" y2="20325"/>
                        <a14:foregroundMark x1="29675" y1="20732" x2="27236" y2="20732"/>
                        <a14:foregroundMark x1="31301" y1="21138" x2="34959" y2="20732"/>
                        <a14:foregroundMark x1="50407" y1="54878" x2="50407" y2="54878"/>
                        <a14:foregroundMark x1="44715" y1="58537" x2="44715" y2="58537"/>
                        <a14:foregroundMark x1="45528" y1="58130" x2="45528" y2="58130"/>
                        <a14:foregroundMark x1="45528" y1="57724" x2="45528" y2="57724"/>
                        <a14:foregroundMark x1="45528" y1="56911" x2="45528" y2="56911"/>
                        <a14:foregroundMark x1="45528" y1="56911" x2="43902" y2="58537"/>
                        <a14:foregroundMark x1="46341" y1="56504" x2="44309" y2="58130"/>
                        <a14:foregroundMark x1="74797" y1="48780" x2="77642" y2="52033"/>
                        <a14:foregroundMark x1="77642" y1="50813" x2="75610" y2="60569"/>
                        <a14:foregroundMark x1="77236" y1="52033" x2="76016" y2="59350"/>
                        <a14:foregroundMark x1="76016" y1="59350" x2="74390" y2="62195"/>
                        <a14:foregroundMark x1="28049" y1="20732" x2="24797" y2="22764"/>
                        <a14:foregroundMark x1="23577" y1="41463" x2="23984" y2="63821"/>
                        <a14:foregroundMark x1="24797" y1="44309" x2="24797" y2="67073"/>
                        <a14:foregroundMark x1="24797" y1="58537" x2="20325" y2="46748"/>
                        <a14:backgroundMark x1="44715" y1="17886" x2="44715" y2="17886"/>
                        <a14:backgroundMark x1="51220" y1="18699" x2="51220" y2="18699"/>
                        <a14:backgroundMark x1="56098" y1="19106" x2="56098" y2="19106"/>
                        <a14:backgroundMark x1="41463" y1="19919" x2="57724" y2="19512"/>
                        <a14:backgroundMark x1="48780" y1="41870" x2="52033" y2="43496"/>
                        <a14:backgroundMark x1="50407" y1="35366" x2="56504" y2="43089"/>
                        <a14:backgroundMark x1="52439" y1="36179" x2="58537" y2="46341"/>
                        <a14:backgroundMark x1="52033" y1="37398" x2="60163" y2="49593"/>
                        <a14:backgroundMark x1="45935" y1="39837" x2="33439" y2="55642"/>
                        <a14:backgroundMark x1="48374" y1="33333" x2="33439" y2="44989"/>
                        <a14:backgroundMark x1="46341" y1="32927" x2="63415" y2="62195"/>
                        <a14:backgroundMark x1="63415" y1="62195" x2="60163" y2="65854"/>
                        <a14:backgroundMark x1="66260" y1="40244" x2="66260" y2="41057"/>
                        <a14:backgroundMark x1="66667" y1="43496" x2="67480" y2="55691"/>
                        <a14:backgroundMark x1="68293" y1="40650" x2="68293" y2="40650"/>
                        <a14:backgroundMark x1="61382" y1="35366" x2="64634" y2="43089"/>
                        <a14:backgroundMark x1="60569" y1="34146" x2="60569" y2="34146"/>
                        <a14:backgroundMark x1="60976" y1="33740" x2="60976" y2="33740"/>
                        <a14:backgroundMark x1="61789" y1="34146" x2="61789" y2="34146"/>
                        <a14:backgroundMark x1="62195" y1="34146" x2="62195" y2="34146"/>
                        <a14:backgroundMark x1="62602" y1="34146" x2="62602" y2="34146"/>
                        <a14:backgroundMark x1="63008" y1="34146" x2="63008" y2="34146"/>
                        <a14:backgroundMark x1="63008" y1="34146" x2="63008" y2="34146"/>
                        <a14:backgroundMark x1="63415" y1="34146" x2="63415" y2="34146"/>
                        <a14:backgroundMark x1="36585" y1="60976" x2="43902" y2="67886"/>
                        <a14:backgroundMark x1="49593" y1="64634" x2="49593" y2="64634"/>
                        <a14:backgroundMark x1="46748" y1="65041" x2="50407" y2="66260"/>
                        <a14:backgroundMark x1="44309" y1="64634" x2="45935" y2="65041"/>
                        <a14:backgroundMark x1="47561" y1="65041" x2="49187" y2="65041"/>
                        <a14:backgroundMark x1="50000" y1="64228" x2="49187" y2="63415"/>
                        <a14:backgroundMark x1="47967" y1="62602" x2="47967" y2="62602"/>
                        <a14:backgroundMark x1="47561" y1="62195" x2="47561" y2="62195"/>
                        <a14:backgroundMark x1="48374" y1="62195" x2="48374" y2="62195"/>
                        <a14:backgroundMark x1="48374" y1="89431" x2="86179" y2="86179"/>
                        <a14:backgroundMark x1="45122" y1="87398" x2="53252" y2="90650"/>
                        <a14:backgroundMark x1="42683" y1="90650" x2="55691" y2="91057"/>
                        <a14:backgroundMark x1="33740" y1="88211" x2="48780" y2="93496"/>
                        <a14:backgroundMark x1="30081" y1="75610" x2="30081" y2="75610"/>
                        <a14:backgroundMark x1="28862" y1="73984" x2="28862" y2="73984"/>
                        <a14:backgroundMark x1="27236" y1="73984" x2="27236" y2="73984"/>
                        <a14:backgroundMark x1="21878" y1="67073" x2="23577" y2="70732"/>
                        <a14:backgroundMark x1="15447" y1="19106" x2="19106" y2="34146"/>
                        <a14:backgroundMark x1="35635" y1="19596" x2="39837" y2="19512"/>
                        <a14:backgroundMark x1="19512" y1="19919" x2="21938" y2="19871"/>
                        <a14:backgroundMark x1="59350" y1="20732" x2="72764" y2="17073"/>
                        <a14:backgroundMark x1="61382" y1="17073" x2="78049" y2="13008"/>
                        <a14:backgroundMark x1="76423" y1="17073" x2="80894" y2="23577"/>
                        <a14:backgroundMark x1="80488" y1="25203" x2="80488" y2="28049"/>
                        <a14:backgroundMark x1="41870" y1="19512" x2="40244" y2="21138"/>
                        <a14:backgroundMark x1="41463" y1="18293" x2="39837" y2="19512"/>
                        <a14:backgroundMark x1="42683" y1="17480" x2="41870" y2="19106"/>
                        <a14:backgroundMark x1="52033" y1="16667" x2="58537" y2="19919"/>
                        <a14:backgroundMark x1="59350" y1="17480" x2="60163" y2="19919"/>
                        <a14:backgroundMark x1="59756" y1="18699" x2="57317" y2="20732"/>
                        <a14:backgroundMark x1="58130" y1="20325" x2="58130" y2="20325"/>
                        <a14:backgroundMark x1="44715" y1="31707" x2="54472" y2="31301"/>
                        <a14:backgroundMark x1="45122" y1="30081" x2="45122" y2="30081"/>
                        <a14:backgroundMark x1="49619" y1="63027" x2="54878" y2="70325"/>
                        <a14:backgroundMark x1="34959" y1="42683" x2="42326" y2="52906"/>
                        <a14:backgroundMark x1="54878" y1="70325" x2="64228" y2="67073"/>
                        <a14:backgroundMark x1="49593" y1="71138" x2="54472" y2="71545"/>
                        <a14:backgroundMark x1="58943" y1="68699" x2="67997" y2="54074"/>
                        <a14:backgroundMark x1="66758" y1="58233" x2="65041" y2="62602"/>
                        <a14:backgroundMark x1="67846" y1="55462" x2="66865" y2="57960"/>
                        <a14:backgroundMark x1="66766" y1="58237" x2="63415" y2="64634"/>
                        <a14:backgroundMark x1="33439" y1="57466" x2="36179" y2="65041"/>
                        <a14:backgroundMark x1="39431" y1="65854" x2="47154" y2="70732"/>
                        <a14:backgroundMark x1="45122" y1="71951" x2="45935" y2="72358"/>
                        <a14:backgroundMark x1="83740" y1="32927" x2="78862" y2="37805"/>
                        <a14:backgroundMark x1="78455" y1="37398" x2="78455" y2="37398"/>
                        <a14:backgroundMark x1="78455" y1="37398" x2="78455" y2="37398"/>
                        <a14:backgroundMark x1="78049" y1="37398" x2="78049" y2="37398"/>
                        <a14:backgroundMark x1="78049" y1="37398" x2="78049" y2="37398"/>
                        <a14:backgroundMark x1="69919" y1="43496" x2="69919" y2="43496"/>
                        <a14:backgroundMark x1="69512" y1="42683" x2="69512" y2="42683"/>
                        <a14:backgroundMark x1="68699" y1="41870" x2="68699" y2="41870"/>
                        <a14:backgroundMark x1="68699" y1="41870" x2="68699" y2="41870"/>
                        <a14:backgroundMark x1="68699" y1="41463" x2="69106" y2="43902"/>
                        <a14:backgroundMark x1="80413" y1="50041" x2="80197" y2="51338"/>
                        <a14:backgroundMark x1="80894" y1="68293" x2="69919" y2="75203"/>
                        <a14:backgroundMark x1="68699" y1="75610" x2="68699" y2="75610"/>
                        <a14:backgroundMark x1="68293" y1="75610" x2="68293" y2="75610"/>
                        <a14:backgroundMark x1="69106" y1="75203" x2="69106" y2="75203"/>
                        <a14:backgroundMark x1="69106" y1="75203" x2="67480" y2="75610"/>
                        <a14:backgroundMark x1="67886" y1="75610" x2="70325" y2="76423"/>
                        <a14:backgroundMark x1="26423" y1="76016" x2="30488" y2="75203"/>
                        <a14:backgroundMark x1="29268" y1="73984" x2="31301" y2="76016"/>
                        <a14:backgroundMark x1="31707" y1="76016" x2="31707" y2="76016"/>
                        <a14:backgroundMark x1="30488" y1="76016" x2="28455" y2="77236"/>
                        <a14:backgroundMark x1="38618" y1="20732" x2="39431" y2="21545"/>
                        <a14:backgroundMark x1="54878" y1="29675" x2="54878" y2="29675"/>
                        <a14:backgroundMark x1="54878" y1="29675" x2="56098" y2="29675"/>
                        <a14:backgroundMark x1="77642" y1="37805" x2="77642" y2="37805"/>
                        <a14:backgroundMark x1="77642" y1="37398" x2="78455" y2="39837"/>
                        <a14:backgroundMark x1="47154" y1="31707" x2="45122" y2="3089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5707" y="2127369"/>
            <a:ext cx="1440000" cy="1440000"/>
          </a:xfrm>
          <a:prstGeom prst="rect">
            <a:avLst/>
          </a:prstGeom>
        </p:spPr>
      </p:pic>
      <p:pic>
        <p:nvPicPr>
          <p:cNvPr id="15" name="그림 14" descr="장갑류이(가) 표시된 사진&#10;&#10;자동 생성된 설명">
            <a:extLst>
              <a:ext uri="{FF2B5EF4-FFF2-40B4-BE49-F238E27FC236}">
                <a16:creationId xmlns:a16="http://schemas.microsoft.com/office/drawing/2014/main" id="{EE824302-B25F-440E-8EFC-3D08F6A8F88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9586" y="4747281"/>
            <a:ext cx="1440000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2293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그룹 43">
            <a:extLst>
              <a:ext uri="{FF2B5EF4-FFF2-40B4-BE49-F238E27FC236}">
                <a16:creationId xmlns:a16="http://schemas.microsoft.com/office/drawing/2014/main" id="{1A332530-12CF-42B3-B238-4745CDB5F473}"/>
              </a:ext>
            </a:extLst>
          </p:cNvPr>
          <p:cNvGrpSpPr/>
          <p:nvPr/>
        </p:nvGrpSpPr>
        <p:grpSpPr>
          <a:xfrm>
            <a:off x="159192" y="182880"/>
            <a:ext cx="1852488" cy="854227"/>
            <a:chOff x="640080" y="-971550"/>
            <a:chExt cx="1660746" cy="765810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FC8F6B10-E1C9-428F-8410-58DC37F70C9F}"/>
                </a:ext>
              </a:extLst>
            </p:cNvPr>
            <p:cNvSpPr txBox="1"/>
            <p:nvPr/>
          </p:nvSpPr>
          <p:spPr>
            <a:xfrm>
              <a:off x="693591" y="-867275"/>
              <a:ext cx="1553723" cy="5794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2000" dirty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1</a:t>
              </a:r>
              <a:r>
                <a:rPr kumimoji="0" lang="en-US" altLang="ko-KR" sz="2000" b="0" i="0" u="none" strike="noStrike" kern="1200" cap="none" spc="0" normalizeH="0" baseline="0" noProof="0" dirty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. </a:t>
              </a:r>
              <a:r>
                <a:rPr lang="ko-KR" altLang="en-US" sz="2000" dirty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개요</a:t>
              </a:r>
              <a:endParaRPr kumimoji="0" lang="en-US" altLang="ko-KR" sz="2000" b="0" i="0" u="none" strike="noStrike" kern="1200" cap="none" spc="0" normalizeH="0" baseline="0" noProof="0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  <a:p>
              <a:pPr marR="0" lvl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ko-KR" altLang="en-US" sz="1600" b="0" i="0" u="none" strike="noStrike" kern="1200" cap="none" spc="0" normalizeH="0" baseline="0" noProof="0" dirty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어떤 </a:t>
              </a:r>
              <a:r>
                <a:rPr kumimoji="0" lang="en-US" altLang="ko-KR" sz="1600" b="0" i="0" u="none" strike="noStrike" kern="1200" cap="none" spc="0" normalizeH="0" baseline="0" noProof="0" dirty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Application?</a:t>
              </a:r>
              <a:endParaRPr kumimoji="0" lang="ko-KR" altLang="en-US" sz="1600" b="0" i="0" u="none" strike="noStrike" kern="1200" cap="none" spc="0" normalizeH="0" baseline="0" noProof="0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407A2A31-A8D7-48EA-A1C4-2DD52B3FCE5D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D90021B0-2D42-4988-BA08-9D0B3B58EFDD}"/>
              </a:ext>
            </a:extLst>
          </p:cNvPr>
          <p:cNvSpPr txBox="1"/>
          <p:nvPr/>
        </p:nvSpPr>
        <p:spPr>
          <a:xfrm>
            <a:off x="2388870" y="422305"/>
            <a:ext cx="332613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앱의 주된 기능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8323387-999D-4C02-96F0-EEAA345EDBEF}"/>
              </a:ext>
            </a:extLst>
          </p:cNvPr>
          <p:cNvSpPr txBox="1"/>
          <p:nvPr/>
        </p:nvSpPr>
        <p:spPr>
          <a:xfrm>
            <a:off x="4429599" y="3244333"/>
            <a:ext cx="3326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Target Club in </a:t>
            </a:r>
            <a:r>
              <a:rPr kumimoji="0" lang="en-US" altLang="ko-KR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DongA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3E8B0ED4-F0C3-426D-8936-C6BC453E040C}"/>
              </a:ext>
            </a:extLst>
          </p:cNvPr>
          <p:cNvSpPr/>
          <p:nvPr/>
        </p:nvSpPr>
        <p:spPr>
          <a:xfrm>
            <a:off x="4617929" y="1950929"/>
            <a:ext cx="2956142" cy="295614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C53266F-0EEC-42AC-BCBB-A9AA51A07F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2178" y="411094"/>
            <a:ext cx="960024" cy="96002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9B3B6A1-A089-49AE-8C19-EBF504DB035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8954" y="1950929"/>
            <a:ext cx="960025" cy="96002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AECB305-09BC-4C3C-833D-37DCA7BA453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4740" y="1950928"/>
            <a:ext cx="960025" cy="96002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F511A54-3928-4E1D-A4FD-149B31890DF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6182" y="4843465"/>
            <a:ext cx="1133950" cy="1133950"/>
          </a:xfrm>
          <a:prstGeom prst="rect">
            <a:avLst/>
          </a:prstGeom>
          <a:solidFill>
            <a:srgbClr val="F2F2F2"/>
          </a:solidFill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2DA0D6A6-973E-45E1-9361-6C30158A863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1869" y="4814033"/>
            <a:ext cx="1133950" cy="1133950"/>
          </a:xfrm>
          <a:prstGeom prst="rect">
            <a:avLst/>
          </a:prstGeom>
        </p:spPr>
      </p:pic>
      <p:sp>
        <p:nvSpPr>
          <p:cNvPr id="16" name="오각형 15">
            <a:extLst>
              <a:ext uri="{FF2B5EF4-FFF2-40B4-BE49-F238E27FC236}">
                <a16:creationId xmlns:a16="http://schemas.microsoft.com/office/drawing/2014/main" id="{E4A240FC-AF6E-4F7F-A3DE-3B543C88741A}"/>
              </a:ext>
            </a:extLst>
          </p:cNvPr>
          <p:cNvSpPr/>
          <p:nvPr/>
        </p:nvSpPr>
        <p:spPr>
          <a:xfrm>
            <a:off x="4279757" y="1699244"/>
            <a:ext cx="3632486" cy="3459511"/>
          </a:xfrm>
          <a:prstGeom prst="pentagon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514C7A-8B2E-4AF6-AD7A-97FB4FA51DFE}"/>
              </a:ext>
            </a:extLst>
          </p:cNvPr>
          <p:cNvSpPr txBox="1"/>
          <p:nvPr/>
        </p:nvSpPr>
        <p:spPr>
          <a:xfrm>
            <a:off x="3134738" y="3103350"/>
            <a:ext cx="1205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공지사항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42605E-D8D6-4074-B3F5-E016ACCC38D2}"/>
              </a:ext>
            </a:extLst>
          </p:cNvPr>
          <p:cNvSpPr txBox="1"/>
          <p:nvPr/>
        </p:nvSpPr>
        <p:spPr>
          <a:xfrm>
            <a:off x="5527549" y="1463822"/>
            <a:ext cx="1321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일정 관리</a:t>
            </a:r>
            <a:endParaRPr lang="ko-KR" altLang="en-US" dirty="0"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1D6E223-CB56-48AF-A1C9-9ECA8EF2BFB9}"/>
              </a:ext>
            </a:extLst>
          </p:cNvPr>
          <p:cNvSpPr txBox="1"/>
          <p:nvPr/>
        </p:nvSpPr>
        <p:spPr>
          <a:xfrm>
            <a:off x="3810119" y="6025743"/>
            <a:ext cx="1205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물품 관리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0B74232-E056-4F23-BA52-2650BB25E04D}"/>
              </a:ext>
            </a:extLst>
          </p:cNvPr>
          <p:cNvSpPr txBox="1"/>
          <p:nvPr/>
        </p:nvSpPr>
        <p:spPr>
          <a:xfrm>
            <a:off x="7152879" y="6029015"/>
            <a:ext cx="1205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단체 문자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2C6FBEF-71BF-494C-B89C-CAE94789ED85}"/>
              </a:ext>
            </a:extLst>
          </p:cNvPr>
          <p:cNvSpPr txBox="1"/>
          <p:nvPr/>
        </p:nvSpPr>
        <p:spPr>
          <a:xfrm>
            <a:off x="7890269" y="3103350"/>
            <a:ext cx="1205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가계부</a:t>
            </a: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5769D71C-C30B-41CB-AE56-71DDFADC54F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4587" y="4843465"/>
            <a:ext cx="1133950" cy="1133950"/>
          </a:xfrm>
          <a:prstGeom prst="rect">
            <a:avLst/>
          </a:prstGeom>
          <a:solidFill>
            <a:srgbClr val="F2F2F2"/>
          </a:solidFill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B1E76D90-8226-43B4-A068-0AECD6E06F0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5964" y="4843465"/>
            <a:ext cx="1133950" cy="1133950"/>
          </a:xfrm>
          <a:prstGeom prst="rect">
            <a:avLst/>
          </a:prstGeom>
          <a:solidFill>
            <a:srgbClr val="F2F2F2"/>
          </a:solidFill>
        </p:spPr>
      </p:pic>
    </p:spTree>
    <p:extLst>
      <p:ext uri="{BB962C8B-B14F-4D97-AF65-F5344CB8AC3E}">
        <p14:creationId xmlns:p14="http://schemas.microsoft.com/office/powerpoint/2010/main" val="14504918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185248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881070"/>
              <a:ext cx="1576513" cy="5794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2000" dirty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2. </a:t>
              </a:r>
              <a:r>
                <a:rPr lang="ko-KR" altLang="en-US" sz="2000" dirty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진행</a:t>
              </a:r>
              <a:endParaRPr lang="en-US" altLang="ko-KR" sz="2000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1600" dirty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순서</a:t>
              </a:r>
              <a:endParaRPr lang="en-US" altLang="ko-KR" sz="1600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1CF45E17-063C-41A3-BFF5-C580687FD87C}"/>
              </a:ext>
            </a:extLst>
          </p:cNvPr>
          <p:cNvSpPr txBox="1"/>
          <p:nvPr/>
        </p:nvSpPr>
        <p:spPr>
          <a:xfrm>
            <a:off x="2388870" y="422305"/>
            <a:ext cx="332613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개발 계획</a:t>
            </a:r>
            <a:endParaRPr kumimoji="0" lang="en-US" altLang="ko-KR" sz="1800" b="0" i="0" u="none" strike="noStrike" kern="1200" cap="none" spc="0" normalizeH="0" baseline="0" noProof="0" dirty="0">
              <a:ln>
                <a:solidFill>
                  <a:prstClr val="black">
                    <a:alpha val="3000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7308C08-58DC-42F8-9BE9-A9283BC5BC82}"/>
              </a:ext>
            </a:extLst>
          </p:cNvPr>
          <p:cNvSpPr/>
          <p:nvPr/>
        </p:nvSpPr>
        <p:spPr>
          <a:xfrm>
            <a:off x="8258668" y="1968648"/>
            <a:ext cx="1852488" cy="1054249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Task Flow</a:t>
            </a:r>
            <a:endParaRPr lang="ko-KR" altLang="en-US" dirty="0"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CCB356F-4C01-4BF0-B046-822A20766EDC}"/>
              </a:ext>
            </a:extLst>
          </p:cNvPr>
          <p:cNvSpPr/>
          <p:nvPr/>
        </p:nvSpPr>
        <p:spPr>
          <a:xfrm>
            <a:off x="2667896" y="1968649"/>
            <a:ext cx="1852488" cy="1054249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Schedule</a:t>
            </a:r>
            <a:endParaRPr lang="ko-KR" altLang="en-US"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3223042B-6CE2-435D-83AA-489E12AF33FD}"/>
              </a:ext>
            </a:extLst>
          </p:cNvPr>
          <p:cNvCxnSpPr>
            <a:cxnSpLocks/>
            <a:stCxn id="12" idx="3"/>
            <a:endCxn id="16" idx="1"/>
          </p:cNvCxnSpPr>
          <p:nvPr/>
        </p:nvCxnSpPr>
        <p:spPr>
          <a:xfrm>
            <a:off x="4520384" y="2495774"/>
            <a:ext cx="967809" cy="10757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9F6816E-FB3E-4CA3-852F-04260E057A42}"/>
              </a:ext>
            </a:extLst>
          </p:cNvPr>
          <p:cNvSpPr/>
          <p:nvPr/>
        </p:nvSpPr>
        <p:spPr>
          <a:xfrm>
            <a:off x="5488193" y="1979406"/>
            <a:ext cx="1852488" cy="1054249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Interview</a:t>
            </a:r>
            <a:endParaRPr lang="ko-KR" altLang="en-US"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FC6CFA3E-DBDE-4C4A-9B63-C316144AB00B}"/>
              </a:ext>
            </a:extLst>
          </p:cNvPr>
          <p:cNvCxnSpPr>
            <a:cxnSpLocks/>
            <a:stCxn id="16" idx="3"/>
            <a:endCxn id="19" idx="1"/>
          </p:cNvCxnSpPr>
          <p:nvPr/>
        </p:nvCxnSpPr>
        <p:spPr>
          <a:xfrm flipV="1">
            <a:off x="7340681" y="2495773"/>
            <a:ext cx="917987" cy="10758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8EF93C6-CF37-4645-9D68-7D3159956319}"/>
              </a:ext>
            </a:extLst>
          </p:cNvPr>
          <p:cNvSpPr/>
          <p:nvPr/>
        </p:nvSpPr>
        <p:spPr>
          <a:xfrm>
            <a:off x="5488193" y="4199909"/>
            <a:ext cx="1852488" cy="1054249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Page Volume</a:t>
            </a:r>
            <a:endParaRPr lang="ko-KR" altLang="en-US" dirty="0"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2E1E6FFF-E6CE-46E1-915B-66D2CC5028A6}"/>
              </a:ext>
            </a:extLst>
          </p:cNvPr>
          <p:cNvCxnSpPr>
            <a:cxnSpLocks/>
            <a:stCxn id="21" idx="1"/>
            <a:endCxn id="23" idx="3"/>
          </p:cNvCxnSpPr>
          <p:nvPr/>
        </p:nvCxnSpPr>
        <p:spPr>
          <a:xfrm flipH="1" flipV="1">
            <a:off x="4519028" y="4727033"/>
            <a:ext cx="969165" cy="1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3BC4482-1994-4AC4-9227-14A54443E00B}"/>
              </a:ext>
            </a:extLst>
          </p:cNvPr>
          <p:cNvSpPr/>
          <p:nvPr/>
        </p:nvSpPr>
        <p:spPr>
          <a:xfrm>
            <a:off x="2666540" y="4199908"/>
            <a:ext cx="1852488" cy="1054249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StoryBoard</a:t>
            </a:r>
            <a:endParaRPr lang="ko-KR" altLang="en-US"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0567B2D-A22C-4B16-8AEA-C9C854131579}"/>
              </a:ext>
            </a:extLst>
          </p:cNvPr>
          <p:cNvSpPr/>
          <p:nvPr/>
        </p:nvSpPr>
        <p:spPr>
          <a:xfrm>
            <a:off x="8257418" y="4199909"/>
            <a:ext cx="1852488" cy="1054249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DataBase</a:t>
            </a:r>
            <a:endParaRPr lang="ko-KR" altLang="en-US"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168CD419-C230-4DC9-84A8-0A1FD0992E8E}"/>
              </a:ext>
            </a:extLst>
          </p:cNvPr>
          <p:cNvCxnSpPr>
            <a:cxnSpLocks/>
            <a:stCxn id="24" idx="1"/>
            <a:endCxn id="21" idx="3"/>
          </p:cNvCxnSpPr>
          <p:nvPr/>
        </p:nvCxnSpPr>
        <p:spPr>
          <a:xfrm flipH="1">
            <a:off x="7340681" y="4727034"/>
            <a:ext cx="916737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C77A58BB-0380-4146-9B03-AE10220AD5B2}"/>
              </a:ext>
            </a:extLst>
          </p:cNvPr>
          <p:cNvCxnSpPr>
            <a:cxnSpLocks/>
            <a:stCxn id="40" idx="2"/>
            <a:endCxn id="24" idx="0"/>
          </p:cNvCxnSpPr>
          <p:nvPr/>
        </p:nvCxnSpPr>
        <p:spPr>
          <a:xfrm flipH="1">
            <a:off x="9183662" y="3776637"/>
            <a:ext cx="1250" cy="423272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8F1A6B17-9AAF-419C-8266-A8448C2D9A53}"/>
              </a:ext>
            </a:extLst>
          </p:cNvPr>
          <p:cNvSpPr txBox="1"/>
          <p:nvPr/>
        </p:nvSpPr>
        <p:spPr>
          <a:xfrm>
            <a:off x="2888937" y="3429000"/>
            <a:ext cx="14101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Gantt Chart</a:t>
            </a:r>
            <a:endParaRPr lang="ko-KR" altLang="en-US" dirty="0"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6D15945-5331-4225-A608-BC56B926D1B7}"/>
              </a:ext>
            </a:extLst>
          </p:cNvPr>
          <p:cNvSpPr txBox="1"/>
          <p:nvPr/>
        </p:nvSpPr>
        <p:spPr>
          <a:xfrm>
            <a:off x="5656056" y="3429000"/>
            <a:ext cx="15167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User </a:t>
            </a:r>
            <a:r>
              <a:rPr lang="en-US" altLang="ko-KR" dirty="0" err="1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Senario</a:t>
            </a:r>
            <a:endParaRPr lang="ko-KR" altLang="en-US" dirty="0"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6280E4B-3B89-4B2C-B012-C4FC6FAA8ADE}"/>
              </a:ext>
            </a:extLst>
          </p:cNvPr>
          <p:cNvSpPr txBox="1"/>
          <p:nvPr/>
        </p:nvSpPr>
        <p:spPr>
          <a:xfrm>
            <a:off x="8161400" y="3407305"/>
            <a:ext cx="2047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기능별 </a:t>
            </a:r>
            <a:r>
              <a:rPr lang="en-US" altLang="ko-KR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Flow chart</a:t>
            </a:r>
            <a:endParaRPr lang="ko-KR" altLang="en-US" dirty="0"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47" name="화살표: 아래쪽 46">
            <a:extLst>
              <a:ext uri="{FF2B5EF4-FFF2-40B4-BE49-F238E27FC236}">
                <a16:creationId xmlns:a16="http://schemas.microsoft.com/office/drawing/2014/main" id="{8BB6BBC3-80D9-4D91-94F3-A2F861071EF1}"/>
              </a:ext>
            </a:extLst>
          </p:cNvPr>
          <p:cNvSpPr/>
          <p:nvPr/>
        </p:nvSpPr>
        <p:spPr>
          <a:xfrm>
            <a:off x="3421572" y="3005930"/>
            <a:ext cx="249049" cy="40610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화살표: 아래쪽 47">
            <a:extLst>
              <a:ext uri="{FF2B5EF4-FFF2-40B4-BE49-F238E27FC236}">
                <a16:creationId xmlns:a16="http://schemas.microsoft.com/office/drawing/2014/main" id="{F87C3F74-884D-48A0-9C23-8B794A8D3D9F}"/>
              </a:ext>
            </a:extLst>
          </p:cNvPr>
          <p:cNvSpPr/>
          <p:nvPr/>
        </p:nvSpPr>
        <p:spPr>
          <a:xfrm>
            <a:off x="6287234" y="3025224"/>
            <a:ext cx="249049" cy="40610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화살표: 아래쪽 48">
            <a:extLst>
              <a:ext uri="{FF2B5EF4-FFF2-40B4-BE49-F238E27FC236}">
                <a16:creationId xmlns:a16="http://schemas.microsoft.com/office/drawing/2014/main" id="{40FA5BDB-A72E-42BB-91B7-4936562ABADC}"/>
              </a:ext>
            </a:extLst>
          </p:cNvPr>
          <p:cNvSpPr/>
          <p:nvPr/>
        </p:nvSpPr>
        <p:spPr>
          <a:xfrm>
            <a:off x="9036396" y="3022897"/>
            <a:ext cx="249049" cy="40610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45191FB-1701-4E80-A5B9-32036F4739E4}"/>
              </a:ext>
            </a:extLst>
          </p:cNvPr>
          <p:cNvSpPr txBox="1"/>
          <p:nvPr/>
        </p:nvSpPr>
        <p:spPr>
          <a:xfrm>
            <a:off x="2888937" y="5673053"/>
            <a:ext cx="1322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StoryBoard</a:t>
            </a:r>
            <a:endParaRPr lang="ko-KR" altLang="en-US" dirty="0"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268A3A6-3DB7-4755-8116-981E3ABAD997}"/>
              </a:ext>
            </a:extLst>
          </p:cNvPr>
          <p:cNvSpPr txBox="1"/>
          <p:nvPr/>
        </p:nvSpPr>
        <p:spPr>
          <a:xfrm>
            <a:off x="5656056" y="5673053"/>
            <a:ext cx="1547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Page Volume</a:t>
            </a:r>
            <a:endParaRPr lang="ko-KR" altLang="en-US" dirty="0"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B1EC851-749B-4F73-B766-1307FAC69DBE}"/>
              </a:ext>
            </a:extLst>
          </p:cNvPr>
          <p:cNvSpPr txBox="1"/>
          <p:nvPr/>
        </p:nvSpPr>
        <p:spPr>
          <a:xfrm>
            <a:off x="8161400" y="5651358"/>
            <a:ext cx="2047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DB Platform</a:t>
            </a:r>
          </a:p>
          <a:p>
            <a:pPr algn="ctr"/>
            <a:r>
              <a:rPr lang="en-US" altLang="ko-KR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DB Schemes</a:t>
            </a:r>
            <a:endParaRPr lang="ko-KR" altLang="en-US" dirty="0"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61" name="화살표: 아래쪽 60">
            <a:extLst>
              <a:ext uri="{FF2B5EF4-FFF2-40B4-BE49-F238E27FC236}">
                <a16:creationId xmlns:a16="http://schemas.microsoft.com/office/drawing/2014/main" id="{6FD8D5E2-29F5-4B94-B2DC-70093768C397}"/>
              </a:ext>
            </a:extLst>
          </p:cNvPr>
          <p:cNvSpPr/>
          <p:nvPr/>
        </p:nvSpPr>
        <p:spPr>
          <a:xfrm>
            <a:off x="3421572" y="5249983"/>
            <a:ext cx="249049" cy="40610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화살표: 아래쪽 61">
            <a:extLst>
              <a:ext uri="{FF2B5EF4-FFF2-40B4-BE49-F238E27FC236}">
                <a16:creationId xmlns:a16="http://schemas.microsoft.com/office/drawing/2014/main" id="{D2B3A741-4B28-49DD-AF64-A27B0E03A720}"/>
              </a:ext>
            </a:extLst>
          </p:cNvPr>
          <p:cNvSpPr/>
          <p:nvPr/>
        </p:nvSpPr>
        <p:spPr>
          <a:xfrm>
            <a:off x="6287234" y="5269277"/>
            <a:ext cx="249049" cy="40610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화살표: 아래쪽 62">
            <a:extLst>
              <a:ext uri="{FF2B5EF4-FFF2-40B4-BE49-F238E27FC236}">
                <a16:creationId xmlns:a16="http://schemas.microsoft.com/office/drawing/2014/main" id="{214A9821-D62C-4D97-8E29-027F1D830B3F}"/>
              </a:ext>
            </a:extLst>
          </p:cNvPr>
          <p:cNvSpPr/>
          <p:nvPr/>
        </p:nvSpPr>
        <p:spPr>
          <a:xfrm>
            <a:off x="9036396" y="5266950"/>
            <a:ext cx="249049" cy="40610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89777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5">
            <a:lumMod val="50000"/>
          </a:schemeClr>
        </a:solidFill>
        <a:ln>
          <a:noFill/>
        </a:ln>
      </a:spPr>
      <a:bodyPr rtlCol="0" anchor="ctr"/>
      <a:lstStyle>
        <a:defPPr algn="ctr">
          <a:defRPr sz="900"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발표피피티</Template>
  <TotalTime>952</TotalTime>
  <Words>623</Words>
  <Application>Microsoft Office PowerPoint</Application>
  <PresentationFormat>와이드스크린</PresentationFormat>
  <Paragraphs>213</Paragraphs>
  <Slides>22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22</vt:i4>
      </vt:variant>
    </vt:vector>
  </HeadingPairs>
  <TitlesOfParts>
    <vt:vector size="29" baseType="lpstr">
      <vt:lpstr>맑은 고딕</vt:lpstr>
      <vt:lpstr>Arial</vt:lpstr>
      <vt:lpstr>KoPub돋움체 Light</vt:lpstr>
      <vt:lpstr>KoPubWorld돋움체 Light</vt:lpstr>
      <vt:lpstr>KoPub돋움체 Bold</vt:lpstr>
      <vt:lpstr>Office 테마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정한성</dc:creator>
  <cp:lastModifiedBy>도 경진</cp:lastModifiedBy>
  <cp:revision>77</cp:revision>
  <dcterms:created xsi:type="dcterms:W3CDTF">2019-06-17T14:30:42Z</dcterms:created>
  <dcterms:modified xsi:type="dcterms:W3CDTF">2019-09-01T08:57:22Z</dcterms:modified>
</cp:coreProperties>
</file>